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1"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40"/>
    <p:restoredTop sz="94753"/>
  </p:normalViewPr>
  <p:slideViewPr>
    <p:cSldViewPr snapToGrid="0" snapToObjects="1">
      <p:cViewPr>
        <p:scale>
          <a:sx n="100" d="100"/>
          <a:sy n="100" d="100"/>
        </p:scale>
        <p:origin x="144" y="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paul/Library/Containers/com.microsoft.Excel/Data/Library/Application%20Support/Microsoft/Copy%20of%20Expenditure%20Recharged%20-%20Woodilee%20upto%2030th%20April%202021%20(version%201).xlsb"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800" b="0" i="0" baseline="0">
                <a:effectLst/>
              </a:rPr>
              <a:t>Annual Expenditure Compairson (excluding contributions to reserves)</a:t>
            </a:r>
            <a:endParaRPr lang="en-GB">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Sheet1!$L$2</c:f>
              <c:strCache>
                <c:ptCount val="1"/>
                <c:pt idx="0">
                  <c:v>Grounds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Sheet1!$M$1:$P$1</c:f>
              <c:strCache>
                <c:ptCount val="4"/>
                <c:pt idx="0">
                  <c:v>2017/18</c:v>
                </c:pt>
                <c:pt idx="1">
                  <c:v>2018/19</c:v>
                </c:pt>
                <c:pt idx="2">
                  <c:v>2019/20</c:v>
                </c:pt>
                <c:pt idx="3">
                  <c:v>2020/21</c:v>
                </c:pt>
              </c:strCache>
            </c:strRef>
          </c:cat>
          <c:val>
            <c:numRef>
              <c:f>Sheet1!$M$2:$P$2</c:f>
              <c:numCache>
                <c:formatCode>_-* #,##0_-;\-* #,##0_-;_-* "-"??_-;_-@_-</c:formatCode>
                <c:ptCount val="4"/>
                <c:pt idx="0">
                  <c:v>69618</c:v>
                </c:pt>
                <c:pt idx="1">
                  <c:v>61502</c:v>
                </c:pt>
                <c:pt idx="2">
                  <c:v>76560</c:v>
                </c:pt>
                <c:pt idx="3">
                  <c:v>79092</c:v>
                </c:pt>
              </c:numCache>
            </c:numRef>
          </c:val>
          <c:extLst>
            <c:ext xmlns:c16="http://schemas.microsoft.com/office/drawing/2014/chart" uri="{C3380CC4-5D6E-409C-BE32-E72D297353CC}">
              <c16:uniqueId val="{00000000-DDB9-C740-A9CA-29776FD3521C}"/>
            </c:ext>
          </c:extLst>
        </c:ser>
        <c:ser>
          <c:idx val="1"/>
          <c:order val="1"/>
          <c:tx>
            <c:strRef>
              <c:f>Sheet1!$L$3</c:f>
              <c:strCache>
                <c:ptCount val="1"/>
                <c:pt idx="0">
                  <c:v>Management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Sheet1!$M$1:$P$1</c:f>
              <c:strCache>
                <c:ptCount val="4"/>
                <c:pt idx="0">
                  <c:v>2017/18</c:v>
                </c:pt>
                <c:pt idx="1">
                  <c:v>2018/19</c:v>
                </c:pt>
                <c:pt idx="2">
                  <c:v>2019/20</c:v>
                </c:pt>
                <c:pt idx="3">
                  <c:v>2020/21</c:v>
                </c:pt>
              </c:strCache>
            </c:strRef>
          </c:cat>
          <c:val>
            <c:numRef>
              <c:f>Sheet1!$M$3:$P$3</c:f>
              <c:numCache>
                <c:formatCode>_-* #,##0_-;\-* #,##0_-;_-* "-"??_-;_-@_-</c:formatCode>
                <c:ptCount val="4"/>
                <c:pt idx="0">
                  <c:v>47758</c:v>
                </c:pt>
                <c:pt idx="1">
                  <c:v>43863</c:v>
                </c:pt>
                <c:pt idx="2">
                  <c:v>45116</c:v>
                </c:pt>
                <c:pt idx="3">
                  <c:v>48475</c:v>
                </c:pt>
              </c:numCache>
            </c:numRef>
          </c:val>
          <c:extLst>
            <c:ext xmlns:c16="http://schemas.microsoft.com/office/drawing/2014/chart" uri="{C3380CC4-5D6E-409C-BE32-E72D297353CC}">
              <c16:uniqueId val="{00000001-DDB9-C740-A9CA-29776FD3521C}"/>
            </c:ext>
          </c:extLst>
        </c:ser>
        <c:ser>
          <c:idx val="2"/>
          <c:order val="2"/>
          <c:tx>
            <c:strRef>
              <c:f>Sheet1!$L$4</c:f>
              <c:strCache>
                <c:ptCount val="1"/>
                <c:pt idx="0">
                  <c:v>General</c:v>
                </c:pt>
              </c:strCache>
            </c:strRef>
          </c:tx>
          <c:spPr>
            <a:solidFill>
              <a:schemeClr val="accent3"/>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2-DDB9-C740-A9CA-29776FD3521C}"/>
                </c:ext>
              </c:extLst>
            </c:dLbl>
            <c:dLbl>
              <c:idx val="1"/>
              <c:delete val="1"/>
              <c:extLst>
                <c:ext xmlns:c15="http://schemas.microsoft.com/office/drawing/2012/chart" uri="{CE6537A1-D6FC-4f65-9D91-7224C49458BB}"/>
                <c:ext xmlns:c16="http://schemas.microsoft.com/office/drawing/2014/chart" uri="{C3380CC4-5D6E-409C-BE32-E72D297353CC}">
                  <c16:uniqueId val="{00000003-DDB9-C740-A9CA-29776FD3521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Sheet1!$M$1:$P$1</c:f>
              <c:strCache>
                <c:ptCount val="4"/>
                <c:pt idx="0">
                  <c:v>2017/18</c:v>
                </c:pt>
                <c:pt idx="1">
                  <c:v>2018/19</c:v>
                </c:pt>
                <c:pt idx="2">
                  <c:v>2019/20</c:v>
                </c:pt>
                <c:pt idx="3">
                  <c:v>2020/21</c:v>
                </c:pt>
              </c:strCache>
            </c:strRef>
          </c:cat>
          <c:val>
            <c:numRef>
              <c:f>Sheet1!$M$4:$P$4</c:f>
              <c:numCache>
                <c:formatCode>_-* #,##0_-;\-* #,##0_-;_-* "-"??_-;_-@_-</c:formatCode>
                <c:ptCount val="4"/>
                <c:pt idx="0">
                  <c:v>4308</c:v>
                </c:pt>
                <c:pt idx="1">
                  <c:v>4360</c:v>
                </c:pt>
                <c:pt idx="2">
                  <c:v>26065.360000000001</c:v>
                </c:pt>
                <c:pt idx="3">
                  <c:v>8646</c:v>
                </c:pt>
              </c:numCache>
            </c:numRef>
          </c:val>
          <c:extLst>
            <c:ext xmlns:c16="http://schemas.microsoft.com/office/drawing/2014/chart" uri="{C3380CC4-5D6E-409C-BE32-E72D297353CC}">
              <c16:uniqueId val="{00000004-DDB9-C740-A9CA-29776FD3521C}"/>
            </c:ext>
          </c:extLst>
        </c:ser>
        <c:ser>
          <c:idx val="3"/>
          <c:order val="3"/>
          <c:tx>
            <c:strRef>
              <c:f>Sheet1!$L$5</c:f>
              <c:strCache>
                <c:ptCount val="1"/>
                <c:pt idx="0">
                  <c:v>Trees</c:v>
                </c:pt>
              </c:strCache>
            </c:strRef>
          </c:tx>
          <c:spPr>
            <a:solidFill>
              <a:schemeClr val="accent4"/>
            </a:soli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5-DDB9-C740-A9CA-29776FD3521C}"/>
                </c:ext>
              </c:extLst>
            </c:dLbl>
            <c:dLbl>
              <c:idx val="3"/>
              <c:delete val="1"/>
              <c:extLst>
                <c:ext xmlns:c15="http://schemas.microsoft.com/office/drawing/2012/chart" uri="{CE6537A1-D6FC-4f65-9D91-7224C49458BB}"/>
                <c:ext xmlns:c16="http://schemas.microsoft.com/office/drawing/2014/chart" uri="{C3380CC4-5D6E-409C-BE32-E72D297353CC}">
                  <c16:uniqueId val="{00000006-DDB9-C740-A9CA-29776FD3521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Sheet1!$M$1:$P$1</c:f>
              <c:strCache>
                <c:ptCount val="4"/>
                <c:pt idx="0">
                  <c:v>2017/18</c:v>
                </c:pt>
                <c:pt idx="1">
                  <c:v>2018/19</c:v>
                </c:pt>
                <c:pt idx="2">
                  <c:v>2019/20</c:v>
                </c:pt>
                <c:pt idx="3">
                  <c:v>2020/21</c:v>
                </c:pt>
              </c:strCache>
            </c:strRef>
          </c:cat>
          <c:val>
            <c:numRef>
              <c:f>Sheet1!$M$5:$P$5</c:f>
              <c:numCache>
                <c:formatCode>_-* #,##0_-;\-* #,##0_-;_-* "-"??_-;_-@_-</c:formatCode>
                <c:ptCount val="4"/>
                <c:pt idx="0">
                  <c:v>5304</c:v>
                </c:pt>
                <c:pt idx="1">
                  <c:v>30334</c:v>
                </c:pt>
                <c:pt idx="2">
                  <c:v>11</c:v>
                </c:pt>
                <c:pt idx="3">
                  <c:v>1075</c:v>
                </c:pt>
              </c:numCache>
            </c:numRef>
          </c:val>
          <c:extLst>
            <c:ext xmlns:c16="http://schemas.microsoft.com/office/drawing/2014/chart" uri="{C3380CC4-5D6E-409C-BE32-E72D297353CC}">
              <c16:uniqueId val="{00000007-DDB9-C740-A9CA-29776FD3521C}"/>
            </c:ext>
          </c:extLst>
        </c:ser>
        <c:ser>
          <c:idx val="4"/>
          <c:order val="4"/>
          <c:tx>
            <c:strRef>
              <c:f>Sheet1!$L$6</c:f>
              <c:strCache>
                <c:ptCount val="1"/>
                <c:pt idx="0">
                  <c:v>Winter</c:v>
                </c:pt>
              </c:strCache>
            </c:strRef>
          </c:tx>
          <c:spPr>
            <a:solidFill>
              <a:schemeClr val="accent5"/>
            </a:solidFill>
            <a:ln>
              <a:noFill/>
            </a:ln>
            <a:effectLst/>
          </c:spPr>
          <c:invertIfNegative val="0"/>
          <c:cat>
            <c:strRef>
              <c:f>Sheet1!$M$1:$P$1</c:f>
              <c:strCache>
                <c:ptCount val="4"/>
                <c:pt idx="0">
                  <c:v>2017/18</c:v>
                </c:pt>
                <c:pt idx="1">
                  <c:v>2018/19</c:v>
                </c:pt>
                <c:pt idx="2">
                  <c:v>2019/20</c:v>
                </c:pt>
                <c:pt idx="3">
                  <c:v>2020/21</c:v>
                </c:pt>
              </c:strCache>
            </c:strRef>
          </c:cat>
          <c:val>
            <c:numRef>
              <c:f>Sheet1!$M$6:$P$6</c:f>
              <c:numCache>
                <c:formatCode>_-* #,##0_-;\-* #,##0_-;_-* "-"??_-;_-@_-</c:formatCode>
                <c:ptCount val="4"/>
                <c:pt idx="0">
                  <c:v>5562</c:v>
                </c:pt>
                <c:pt idx="1">
                  <c:v>4081</c:v>
                </c:pt>
                <c:pt idx="2">
                  <c:v>2862</c:v>
                </c:pt>
                <c:pt idx="3">
                  <c:v>7026</c:v>
                </c:pt>
              </c:numCache>
            </c:numRef>
          </c:val>
          <c:extLst>
            <c:ext xmlns:c16="http://schemas.microsoft.com/office/drawing/2014/chart" uri="{C3380CC4-5D6E-409C-BE32-E72D297353CC}">
              <c16:uniqueId val="{00000008-DDB9-C740-A9CA-29776FD3521C}"/>
            </c:ext>
          </c:extLst>
        </c:ser>
        <c:ser>
          <c:idx val="5"/>
          <c:order val="5"/>
          <c:tx>
            <c:strRef>
              <c:f>Sheet1!$L$7</c:f>
              <c:strCache>
                <c:ptCount val="1"/>
                <c:pt idx="0">
                  <c:v>Insurance</c:v>
                </c:pt>
              </c:strCache>
            </c:strRef>
          </c:tx>
          <c:spPr>
            <a:solidFill>
              <a:schemeClr val="accent6"/>
            </a:solidFill>
            <a:ln>
              <a:noFill/>
            </a:ln>
            <a:effectLst/>
          </c:spPr>
          <c:invertIfNegative val="0"/>
          <c:cat>
            <c:strRef>
              <c:f>Sheet1!$M$1:$P$1</c:f>
              <c:strCache>
                <c:ptCount val="4"/>
                <c:pt idx="0">
                  <c:v>2017/18</c:v>
                </c:pt>
                <c:pt idx="1">
                  <c:v>2018/19</c:v>
                </c:pt>
                <c:pt idx="2">
                  <c:v>2019/20</c:v>
                </c:pt>
                <c:pt idx="3">
                  <c:v>2020/21</c:v>
                </c:pt>
              </c:strCache>
            </c:strRef>
          </c:cat>
          <c:val>
            <c:numRef>
              <c:f>Sheet1!$M$7:$P$7</c:f>
              <c:numCache>
                <c:formatCode>_-* #,##0_-;\-* #,##0_-;_-* "-"??_-;_-@_-</c:formatCode>
                <c:ptCount val="4"/>
                <c:pt idx="0">
                  <c:v>1994</c:v>
                </c:pt>
                <c:pt idx="1">
                  <c:v>1775</c:v>
                </c:pt>
                <c:pt idx="2">
                  <c:v>3645</c:v>
                </c:pt>
                <c:pt idx="3">
                  <c:v>2007</c:v>
                </c:pt>
              </c:numCache>
            </c:numRef>
          </c:val>
          <c:extLst>
            <c:ext xmlns:c16="http://schemas.microsoft.com/office/drawing/2014/chart" uri="{C3380CC4-5D6E-409C-BE32-E72D297353CC}">
              <c16:uniqueId val="{00000009-DDB9-C740-A9CA-29776FD3521C}"/>
            </c:ext>
          </c:extLst>
        </c:ser>
        <c:ser>
          <c:idx val="6"/>
          <c:order val="6"/>
          <c:tx>
            <c:strRef>
              <c:f>Sheet1!$L$8</c:f>
              <c:strCache>
                <c:ptCount val="1"/>
                <c:pt idx="0">
                  <c:v>Other</c:v>
                </c:pt>
              </c:strCache>
            </c:strRef>
          </c:tx>
          <c:spPr>
            <a:solidFill>
              <a:schemeClr val="accent1">
                <a:lumMod val="60000"/>
              </a:schemeClr>
            </a:solidFill>
            <a:ln>
              <a:noFill/>
            </a:ln>
            <a:effectLst/>
          </c:spPr>
          <c:invertIfNegative val="0"/>
          <c:cat>
            <c:strRef>
              <c:f>Sheet1!$M$1:$P$1</c:f>
              <c:strCache>
                <c:ptCount val="4"/>
                <c:pt idx="0">
                  <c:v>2017/18</c:v>
                </c:pt>
                <c:pt idx="1">
                  <c:v>2018/19</c:v>
                </c:pt>
                <c:pt idx="2">
                  <c:v>2019/20</c:v>
                </c:pt>
                <c:pt idx="3">
                  <c:v>2020/21</c:v>
                </c:pt>
              </c:strCache>
            </c:strRef>
          </c:cat>
          <c:val>
            <c:numRef>
              <c:f>Sheet1!$M$8:$P$8</c:f>
              <c:numCache>
                <c:formatCode>_-* #,##0_-;\-* #,##0_-;_-* "-"??_-;_-@_-</c:formatCode>
                <c:ptCount val="4"/>
                <c:pt idx="0">
                  <c:v>7304</c:v>
                </c:pt>
                <c:pt idx="1">
                  <c:v>2122</c:v>
                </c:pt>
                <c:pt idx="2">
                  <c:v>2288.5500000000002</c:v>
                </c:pt>
                <c:pt idx="3">
                  <c:v>-12</c:v>
                </c:pt>
              </c:numCache>
            </c:numRef>
          </c:val>
          <c:extLst>
            <c:ext xmlns:c16="http://schemas.microsoft.com/office/drawing/2014/chart" uri="{C3380CC4-5D6E-409C-BE32-E72D297353CC}">
              <c16:uniqueId val="{0000000A-DDB9-C740-A9CA-29776FD3521C}"/>
            </c:ext>
          </c:extLst>
        </c:ser>
        <c:dLbls>
          <c:showLegendKey val="0"/>
          <c:showVal val="0"/>
          <c:showCatName val="0"/>
          <c:showSerName val="0"/>
          <c:showPercent val="0"/>
          <c:showBubbleSize val="0"/>
        </c:dLbls>
        <c:gapWidth val="25"/>
        <c:overlap val="100"/>
        <c:axId val="575707775"/>
        <c:axId val="576049103"/>
      </c:barChart>
      <c:catAx>
        <c:axId val="575707775"/>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Period</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6049103"/>
        <c:crosses val="autoZero"/>
        <c:auto val="1"/>
        <c:lblAlgn val="ctr"/>
        <c:lblOffset val="100"/>
        <c:noMultiLvlLbl val="0"/>
      </c:catAx>
      <c:valAx>
        <c:axId val="576049103"/>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Amount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 #,##0_-;\-* #,##0_-;_-* &quot;-&quot;??_-;_-@_-"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5707775"/>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0.13237</cdr:x>
      <cdr:y>0.1277</cdr:y>
    </cdr:from>
    <cdr:to>
      <cdr:x>0.23359</cdr:x>
      <cdr:y>0.18075</cdr:y>
    </cdr:to>
    <cdr:sp macro="" textlink="">
      <cdr:nvSpPr>
        <cdr:cNvPr id="2" name="TextBox 1">
          <a:extLst xmlns:a="http://schemas.openxmlformats.org/drawingml/2006/main">
            <a:ext uri="{FF2B5EF4-FFF2-40B4-BE49-F238E27FC236}">
              <a16:creationId xmlns:a16="http://schemas.microsoft.com/office/drawing/2014/main" id="{A1CFF7E4-9EE3-8B48-BF51-65562B1BF410}"/>
            </a:ext>
          </a:extLst>
        </cdr:cNvPr>
        <cdr:cNvSpPr txBox="1"/>
      </cdr:nvSpPr>
      <cdr:spPr>
        <a:xfrm xmlns:a="http://schemas.openxmlformats.org/drawingml/2006/main">
          <a:off x="1511300" y="825500"/>
          <a:ext cx="1155700" cy="3429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0.14016</cdr:x>
      <cdr:y>0.16896</cdr:y>
    </cdr:from>
    <cdr:to>
      <cdr:x>0.2614</cdr:x>
      <cdr:y>0.22004</cdr:y>
    </cdr:to>
    <cdr:sp macro="" textlink="">
      <cdr:nvSpPr>
        <cdr:cNvPr id="3" name="TextBox 2">
          <a:extLst xmlns:a="http://schemas.openxmlformats.org/drawingml/2006/main">
            <a:ext uri="{FF2B5EF4-FFF2-40B4-BE49-F238E27FC236}">
              <a16:creationId xmlns:a16="http://schemas.microsoft.com/office/drawing/2014/main" id="{E636498B-C582-BC4E-8AE2-F57DED86DA44}"/>
            </a:ext>
          </a:extLst>
        </cdr:cNvPr>
        <cdr:cNvSpPr txBox="1"/>
      </cdr:nvSpPr>
      <cdr:spPr>
        <a:xfrm xmlns:a="http://schemas.openxmlformats.org/drawingml/2006/main">
          <a:off x="1600200" y="1092200"/>
          <a:ext cx="1384300" cy="330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a:t>141,848</a:t>
          </a:r>
        </a:p>
      </cdr:txBody>
    </cdr:sp>
  </cdr:relSizeAnchor>
  <cdr:relSizeAnchor xmlns:cdr="http://schemas.openxmlformats.org/drawingml/2006/chartDrawing">
    <cdr:from>
      <cdr:x>0.34594</cdr:x>
      <cdr:y>0.13556</cdr:y>
    </cdr:from>
    <cdr:to>
      <cdr:x>0.46719</cdr:x>
      <cdr:y>0.18664</cdr:y>
    </cdr:to>
    <cdr:sp macro="" textlink="">
      <cdr:nvSpPr>
        <cdr:cNvPr id="4" name="TextBox 1">
          <a:extLst xmlns:a="http://schemas.openxmlformats.org/drawingml/2006/main">
            <a:ext uri="{FF2B5EF4-FFF2-40B4-BE49-F238E27FC236}">
              <a16:creationId xmlns:a16="http://schemas.microsoft.com/office/drawing/2014/main" id="{B3F3E1A3-9647-8041-AA96-A9C7B146CA6E}"/>
            </a:ext>
          </a:extLst>
        </cdr:cNvPr>
        <cdr:cNvSpPr txBox="1"/>
      </cdr:nvSpPr>
      <cdr:spPr>
        <a:xfrm xmlns:a="http://schemas.openxmlformats.org/drawingml/2006/main">
          <a:off x="3949700" y="876300"/>
          <a:ext cx="1384300" cy="3302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t>148,037</a:t>
          </a:r>
        </a:p>
      </cdr:txBody>
    </cdr:sp>
  </cdr:relSizeAnchor>
  <cdr:relSizeAnchor xmlns:cdr="http://schemas.openxmlformats.org/drawingml/2006/chartDrawing">
    <cdr:from>
      <cdr:x>0.5584</cdr:x>
      <cdr:y>0.11591</cdr:y>
    </cdr:from>
    <cdr:to>
      <cdr:x>0.67964</cdr:x>
      <cdr:y>0.16699</cdr:y>
    </cdr:to>
    <cdr:sp macro="" textlink="">
      <cdr:nvSpPr>
        <cdr:cNvPr id="5" name="TextBox 1">
          <a:extLst xmlns:a="http://schemas.openxmlformats.org/drawingml/2006/main">
            <a:ext uri="{FF2B5EF4-FFF2-40B4-BE49-F238E27FC236}">
              <a16:creationId xmlns:a16="http://schemas.microsoft.com/office/drawing/2014/main" id="{A2637057-0A7F-4F4F-952A-2A25449668AE}"/>
            </a:ext>
          </a:extLst>
        </cdr:cNvPr>
        <cdr:cNvSpPr txBox="1"/>
      </cdr:nvSpPr>
      <cdr:spPr>
        <a:xfrm xmlns:a="http://schemas.openxmlformats.org/drawingml/2006/main">
          <a:off x="6375400" y="749300"/>
          <a:ext cx="1384300" cy="3302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t>156,548</a:t>
          </a:r>
        </a:p>
      </cdr:txBody>
    </cdr:sp>
  </cdr:relSizeAnchor>
  <cdr:relSizeAnchor xmlns:cdr="http://schemas.openxmlformats.org/drawingml/2006/chartDrawing">
    <cdr:from>
      <cdr:x>0.77308</cdr:x>
      <cdr:y>0.16503</cdr:y>
    </cdr:from>
    <cdr:to>
      <cdr:x>0.89433</cdr:x>
      <cdr:y>0.21611</cdr:y>
    </cdr:to>
    <cdr:sp macro="" textlink="">
      <cdr:nvSpPr>
        <cdr:cNvPr id="6" name="TextBox 1">
          <a:extLst xmlns:a="http://schemas.openxmlformats.org/drawingml/2006/main">
            <a:ext uri="{FF2B5EF4-FFF2-40B4-BE49-F238E27FC236}">
              <a16:creationId xmlns:a16="http://schemas.microsoft.com/office/drawing/2014/main" id="{580ADCC5-ECA0-2745-8455-F76224D1186A}"/>
            </a:ext>
          </a:extLst>
        </cdr:cNvPr>
        <cdr:cNvSpPr txBox="1"/>
      </cdr:nvSpPr>
      <cdr:spPr>
        <a:xfrm xmlns:a="http://schemas.openxmlformats.org/drawingml/2006/main">
          <a:off x="8826500" y="1066800"/>
          <a:ext cx="1384300" cy="3302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dirty="0"/>
            <a:t>146,309</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EF961-6E36-6E4C-9F1C-7696E1C7185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0E5777D-B27A-B24B-AB5D-87333660F4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FBD4C8B-4FE9-7F4F-AE54-2F7CDA3B0041}"/>
              </a:ext>
            </a:extLst>
          </p:cNvPr>
          <p:cNvSpPr>
            <a:spLocks noGrp="1"/>
          </p:cNvSpPr>
          <p:nvPr>
            <p:ph type="dt" sz="half" idx="10"/>
          </p:nvPr>
        </p:nvSpPr>
        <p:spPr/>
        <p:txBody>
          <a:bodyPr/>
          <a:lstStyle/>
          <a:p>
            <a:fld id="{2197521B-B3CE-9045-B9B0-46B4ECA288A1}" type="datetimeFigureOut">
              <a:rPr lang="en-US" smtClean="0"/>
              <a:t>6/8/21</a:t>
            </a:fld>
            <a:endParaRPr lang="en-US"/>
          </a:p>
        </p:txBody>
      </p:sp>
      <p:sp>
        <p:nvSpPr>
          <p:cNvPr id="5" name="Footer Placeholder 4">
            <a:extLst>
              <a:ext uri="{FF2B5EF4-FFF2-40B4-BE49-F238E27FC236}">
                <a16:creationId xmlns:a16="http://schemas.microsoft.com/office/drawing/2014/main" id="{E7EE927D-B777-9548-9AAE-0BFD44FEF5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3C9342-6D27-374C-B616-305514943B4A}"/>
              </a:ext>
            </a:extLst>
          </p:cNvPr>
          <p:cNvSpPr>
            <a:spLocks noGrp="1"/>
          </p:cNvSpPr>
          <p:nvPr>
            <p:ph type="sldNum" sz="quarter" idx="12"/>
          </p:nvPr>
        </p:nvSpPr>
        <p:spPr/>
        <p:txBody>
          <a:bodyPr/>
          <a:lstStyle/>
          <a:p>
            <a:fld id="{F79086CF-04BF-AD48-A88B-A4D73A6DEE04}" type="slidenum">
              <a:rPr lang="en-US" smtClean="0"/>
              <a:t>‹#›</a:t>
            </a:fld>
            <a:endParaRPr lang="en-US"/>
          </a:p>
        </p:txBody>
      </p:sp>
    </p:spTree>
    <p:extLst>
      <p:ext uri="{BB962C8B-B14F-4D97-AF65-F5344CB8AC3E}">
        <p14:creationId xmlns:p14="http://schemas.microsoft.com/office/powerpoint/2010/main" val="1043722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BD957-AD85-6C42-A8AA-BD81778D530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A1CDB2A-41BB-2B40-B1CE-1EB81C334AD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CB7009E-452A-0F4E-969C-C2FBA117854F}"/>
              </a:ext>
            </a:extLst>
          </p:cNvPr>
          <p:cNvSpPr>
            <a:spLocks noGrp="1"/>
          </p:cNvSpPr>
          <p:nvPr>
            <p:ph type="dt" sz="half" idx="10"/>
          </p:nvPr>
        </p:nvSpPr>
        <p:spPr/>
        <p:txBody>
          <a:bodyPr/>
          <a:lstStyle/>
          <a:p>
            <a:fld id="{2197521B-B3CE-9045-B9B0-46B4ECA288A1}" type="datetimeFigureOut">
              <a:rPr lang="en-US" smtClean="0"/>
              <a:t>6/8/21</a:t>
            </a:fld>
            <a:endParaRPr lang="en-US"/>
          </a:p>
        </p:txBody>
      </p:sp>
      <p:sp>
        <p:nvSpPr>
          <p:cNvPr id="5" name="Footer Placeholder 4">
            <a:extLst>
              <a:ext uri="{FF2B5EF4-FFF2-40B4-BE49-F238E27FC236}">
                <a16:creationId xmlns:a16="http://schemas.microsoft.com/office/drawing/2014/main" id="{65F8A487-F37C-C542-8DAB-71B9A1F569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2885C4-F339-BD40-BDB6-4F7480F252FE}"/>
              </a:ext>
            </a:extLst>
          </p:cNvPr>
          <p:cNvSpPr>
            <a:spLocks noGrp="1"/>
          </p:cNvSpPr>
          <p:nvPr>
            <p:ph type="sldNum" sz="quarter" idx="12"/>
          </p:nvPr>
        </p:nvSpPr>
        <p:spPr/>
        <p:txBody>
          <a:bodyPr/>
          <a:lstStyle/>
          <a:p>
            <a:fld id="{F79086CF-04BF-AD48-A88B-A4D73A6DEE04}" type="slidenum">
              <a:rPr lang="en-US" smtClean="0"/>
              <a:t>‹#›</a:t>
            </a:fld>
            <a:endParaRPr lang="en-US"/>
          </a:p>
        </p:txBody>
      </p:sp>
    </p:spTree>
    <p:extLst>
      <p:ext uri="{BB962C8B-B14F-4D97-AF65-F5344CB8AC3E}">
        <p14:creationId xmlns:p14="http://schemas.microsoft.com/office/powerpoint/2010/main" val="2124685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B8894B-3504-5749-ACDA-75CFEFCE446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8E8EDD4-43A5-E145-A809-FFDED0A30C4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F4FA7B3-A83A-B843-B73D-C402A2DB3750}"/>
              </a:ext>
            </a:extLst>
          </p:cNvPr>
          <p:cNvSpPr>
            <a:spLocks noGrp="1"/>
          </p:cNvSpPr>
          <p:nvPr>
            <p:ph type="dt" sz="half" idx="10"/>
          </p:nvPr>
        </p:nvSpPr>
        <p:spPr/>
        <p:txBody>
          <a:bodyPr/>
          <a:lstStyle/>
          <a:p>
            <a:fld id="{2197521B-B3CE-9045-B9B0-46B4ECA288A1}" type="datetimeFigureOut">
              <a:rPr lang="en-US" smtClean="0"/>
              <a:t>6/8/21</a:t>
            </a:fld>
            <a:endParaRPr lang="en-US"/>
          </a:p>
        </p:txBody>
      </p:sp>
      <p:sp>
        <p:nvSpPr>
          <p:cNvPr id="5" name="Footer Placeholder 4">
            <a:extLst>
              <a:ext uri="{FF2B5EF4-FFF2-40B4-BE49-F238E27FC236}">
                <a16:creationId xmlns:a16="http://schemas.microsoft.com/office/drawing/2014/main" id="{9A2044B3-9B5B-8149-9B4B-072B55261C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8A0AA5-A23F-3B48-9F90-F59EB226EFE7}"/>
              </a:ext>
            </a:extLst>
          </p:cNvPr>
          <p:cNvSpPr>
            <a:spLocks noGrp="1"/>
          </p:cNvSpPr>
          <p:nvPr>
            <p:ph type="sldNum" sz="quarter" idx="12"/>
          </p:nvPr>
        </p:nvSpPr>
        <p:spPr/>
        <p:txBody>
          <a:bodyPr/>
          <a:lstStyle/>
          <a:p>
            <a:fld id="{F79086CF-04BF-AD48-A88B-A4D73A6DEE04}" type="slidenum">
              <a:rPr lang="en-US" smtClean="0"/>
              <a:t>‹#›</a:t>
            </a:fld>
            <a:endParaRPr lang="en-US"/>
          </a:p>
        </p:txBody>
      </p:sp>
    </p:spTree>
    <p:extLst>
      <p:ext uri="{BB962C8B-B14F-4D97-AF65-F5344CB8AC3E}">
        <p14:creationId xmlns:p14="http://schemas.microsoft.com/office/powerpoint/2010/main" val="3620241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EF484-0A5A-9144-8A06-655DBA363A6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FAF2F1DB-B1E2-DF43-931E-24D492E951B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784ACAC-DDDC-4346-AEEE-175E7986974B}"/>
              </a:ext>
            </a:extLst>
          </p:cNvPr>
          <p:cNvSpPr>
            <a:spLocks noGrp="1"/>
          </p:cNvSpPr>
          <p:nvPr>
            <p:ph type="dt" sz="half" idx="10"/>
          </p:nvPr>
        </p:nvSpPr>
        <p:spPr/>
        <p:txBody>
          <a:bodyPr/>
          <a:lstStyle/>
          <a:p>
            <a:fld id="{2197521B-B3CE-9045-B9B0-46B4ECA288A1}" type="datetimeFigureOut">
              <a:rPr lang="en-US" smtClean="0"/>
              <a:t>6/8/21</a:t>
            </a:fld>
            <a:endParaRPr lang="en-US"/>
          </a:p>
        </p:txBody>
      </p:sp>
      <p:sp>
        <p:nvSpPr>
          <p:cNvPr id="5" name="Footer Placeholder 4">
            <a:extLst>
              <a:ext uri="{FF2B5EF4-FFF2-40B4-BE49-F238E27FC236}">
                <a16:creationId xmlns:a16="http://schemas.microsoft.com/office/drawing/2014/main" id="{E812D280-789F-EF4C-A6A6-99A11F1DE4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774CF5-36A5-3746-95EC-E116C94B2137}"/>
              </a:ext>
            </a:extLst>
          </p:cNvPr>
          <p:cNvSpPr>
            <a:spLocks noGrp="1"/>
          </p:cNvSpPr>
          <p:nvPr>
            <p:ph type="sldNum" sz="quarter" idx="12"/>
          </p:nvPr>
        </p:nvSpPr>
        <p:spPr/>
        <p:txBody>
          <a:bodyPr/>
          <a:lstStyle/>
          <a:p>
            <a:fld id="{F79086CF-04BF-AD48-A88B-A4D73A6DEE04}" type="slidenum">
              <a:rPr lang="en-US" smtClean="0"/>
              <a:t>‹#›</a:t>
            </a:fld>
            <a:endParaRPr lang="en-US"/>
          </a:p>
        </p:txBody>
      </p:sp>
    </p:spTree>
    <p:extLst>
      <p:ext uri="{BB962C8B-B14F-4D97-AF65-F5344CB8AC3E}">
        <p14:creationId xmlns:p14="http://schemas.microsoft.com/office/powerpoint/2010/main" val="178672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5265F-C576-9043-AB78-94226959850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3D73A8D-DCFA-524B-A442-E3807C87063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45FE228-5AD8-314A-9B6B-29D7E4332D0B}"/>
              </a:ext>
            </a:extLst>
          </p:cNvPr>
          <p:cNvSpPr>
            <a:spLocks noGrp="1"/>
          </p:cNvSpPr>
          <p:nvPr>
            <p:ph type="dt" sz="half" idx="10"/>
          </p:nvPr>
        </p:nvSpPr>
        <p:spPr/>
        <p:txBody>
          <a:bodyPr/>
          <a:lstStyle/>
          <a:p>
            <a:fld id="{2197521B-B3CE-9045-B9B0-46B4ECA288A1}" type="datetimeFigureOut">
              <a:rPr lang="en-US" smtClean="0"/>
              <a:t>6/8/21</a:t>
            </a:fld>
            <a:endParaRPr lang="en-US"/>
          </a:p>
        </p:txBody>
      </p:sp>
      <p:sp>
        <p:nvSpPr>
          <p:cNvPr id="5" name="Footer Placeholder 4">
            <a:extLst>
              <a:ext uri="{FF2B5EF4-FFF2-40B4-BE49-F238E27FC236}">
                <a16:creationId xmlns:a16="http://schemas.microsoft.com/office/drawing/2014/main" id="{6F8332E2-1638-C84C-A30A-7F08FE00F1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144CBF-B05F-4D44-A58A-6F7B1039E5AA}"/>
              </a:ext>
            </a:extLst>
          </p:cNvPr>
          <p:cNvSpPr>
            <a:spLocks noGrp="1"/>
          </p:cNvSpPr>
          <p:nvPr>
            <p:ph type="sldNum" sz="quarter" idx="12"/>
          </p:nvPr>
        </p:nvSpPr>
        <p:spPr/>
        <p:txBody>
          <a:bodyPr/>
          <a:lstStyle/>
          <a:p>
            <a:fld id="{F79086CF-04BF-AD48-A88B-A4D73A6DEE04}" type="slidenum">
              <a:rPr lang="en-US" smtClean="0"/>
              <a:t>‹#›</a:t>
            </a:fld>
            <a:endParaRPr lang="en-US"/>
          </a:p>
        </p:txBody>
      </p:sp>
    </p:spTree>
    <p:extLst>
      <p:ext uri="{BB962C8B-B14F-4D97-AF65-F5344CB8AC3E}">
        <p14:creationId xmlns:p14="http://schemas.microsoft.com/office/powerpoint/2010/main" val="751293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32857-4280-BF4F-867C-3AB53699DD5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6E1EF1F-F1C5-0344-8E91-1FE9DF1E1E9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A0878CB-5F56-4C45-814E-C94DC9CB5B9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B626DC7-D683-D945-81F2-DEF160B13D23}"/>
              </a:ext>
            </a:extLst>
          </p:cNvPr>
          <p:cNvSpPr>
            <a:spLocks noGrp="1"/>
          </p:cNvSpPr>
          <p:nvPr>
            <p:ph type="dt" sz="half" idx="10"/>
          </p:nvPr>
        </p:nvSpPr>
        <p:spPr/>
        <p:txBody>
          <a:bodyPr/>
          <a:lstStyle/>
          <a:p>
            <a:fld id="{2197521B-B3CE-9045-B9B0-46B4ECA288A1}" type="datetimeFigureOut">
              <a:rPr lang="en-US" smtClean="0"/>
              <a:t>6/8/21</a:t>
            </a:fld>
            <a:endParaRPr lang="en-US"/>
          </a:p>
        </p:txBody>
      </p:sp>
      <p:sp>
        <p:nvSpPr>
          <p:cNvPr id="6" name="Footer Placeholder 5">
            <a:extLst>
              <a:ext uri="{FF2B5EF4-FFF2-40B4-BE49-F238E27FC236}">
                <a16:creationId xmlns:a16="http://schemas.microsoft.com/office/drawing/2014/main" id="{412610DD-A462-0645-B64E-EF43A7E346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525548-0659-4341-AAC0-50FE2A821EFB}"/>
              </a:ext>
            </a:extLst>
          </p:cNvPr>
          <p:cNvSpPr>
            <a:spLocks noGrp="1"/>
          </p:cNvSpPr>
          <p:nvPr>
            <p:ph type="sldNum" sz="quarter" idx="12"/>
          </p:nvPr>
        </p:nvSpPr>
        <p:spPr/>
        <p:txBody>
          <a:bodyPr/>
          <a:lstStyle/>
          <a:p>
            <a:fld id="{F79086CF-04BF-AD48-A88B-A4D73A6DEE04}" type="slidenum">
              <a:rPr lang="en-US" smtClean="0"/>
              <a:t>‹#›</a:t>
            </a:fld>
            <a:endParaRPr lang="en-US"/>
          </a:p>
        </p:txBody>
      </p:sp>
    </p:spTree>
    <p:extLst>
      <p:ext uri="{BB962C8B-B14F-4D97-AF65-F5344CB8AC3E}">
        <p14:creationId xmlns:p14="http://schemas.microsoft.com/office/powerpoint/2010/main" val="1575740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7D832-645E-4E4A-8034-F301597C6A2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5BC7384-543C-6D4B-9715-E01A647BAC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7D3B66B-A286-7047-9692-00BCFF45302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5BF40E8C-9221-7B44-A08E-4CA83199F3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7C9C307-3D70-8A4A-BBE7-CF3FFD02F7A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D36CFE0-38B1-E544-83D0-FCDB78D5995A}"/>
              </a:ext>
            </a:extLst>
          </p:cNvPr>
          <p:cNvSpPr>
            <a:spLocks noGrp="1"/>
          </p:cNvSpPr>
          <p:nvPr>
            <p:ph type="dt" sz="half" idx="10"/>
          </p:nvPr>
        </p:nvSpPr>
        <p:spPr/>
        <p:txBody>
          <a:bodyPr/>
          <a:lstStyle/>
          <a:p>
            <a:fld id="{2197521B-B3CE-9045-B9B0-46B4ECA288A1}" type="datetimeFigureOut">
              <a:rPr lang="en-US" smtClean="0"/>
              <a:t>6/8/21</a:t>
            </a:fld>
            <a:endParaRPr lang="en-US"/>
          </a:p>
        </p:txBody>
      </p:sp>
      <p:sp>
        <p:nvSpPr>
          <p:cNvPr id="8" name="Footer Placeholder 7">
            <a:extLst>
              <a:ext uri="{FF2B5EF4-FFF2-40B4-BE49-F238E27FC236}">
                <a16:creationId xmlns:a16="http://schemas.microsoft.com/office/drawing/2014/main" id="{0B78FB56-B0FB-174D-AE1F-F68E64F400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3970A5-0772-F94B-BB2F-A4931420464F}"/>
              </a:ext>
            </a:extLst>
          </p:cNvPr>
          <p:cNvSpPr>
            <a:spLocks noGrp="1"/>
          </p:cNvSpPr>
          <p:nvPr>
            <p:ph type="sldNum" sz="quarter" idx="12"/>
          </p:nvPr>
        </p:nvSpPr>
        <p:spPr/>
        <p:txBody>
          <a:bodyPr/>
          <a:lstStyle/>
          <a:p>
            <a:fld id="{F79086CF-04BF-AD48-A88B-A4D73A6DEE04}" type="slidenum">
              <a:rPr lang="en-US" smtClean="0"/>
              <a:t>‹#›</a:t>
            </a:fld>
            <a:endParaRPr lang="en-US"/>
          </a:p>
        </p:txBody>
      </p:sp>
    </p:spTree>
    <p:extLst>
      <p:ext uri="{BB962C8B-B14F-4D97-AF65-F5344CB8AC3E}">
        <p14:creationId xmlns:p14="http://schemas.microsoft.com/office/powerpoint/2010/main" val="1939038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F4CCE-46D6-6D4E-855D-67F7024EEAD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745650F-A621-DC48-A27A-C83883D4DC36}"/>
              </a:ext>
            </a:extLst>
          </p:cNvPr>
          <p:cNvSpPr>
            <a:spLocks noGrp="1"/>
          </p:cNvSpPr>
          <p:nvPr>
            <p:ph type="dt" sz="half" idx="10"/>
          </p:nvPr>
        </p:nvSpPr>
        <p:spPr/>
        <p:txBody>
          <a:bodyPr/>
          <a:lstStyle/>
          <a:p>
            <a:fld id="{2197521B-B3CE-9045-B9B0-46B4ECA288A1}" type="datetimeFigureOut">
              <a:rPr lang="en-US" smtClean="0"/>
              <a:t>6/8/21</a:t>
            </a:fld>
            <a:endParaRPr lang="en-US"/>
          </a:p>
        </p:txBody>
      </p:sp>
      <p:sp>
        <p:nvSpPr>
          <p:cNvPr id="4" name="Footer Placeholder 3">
            <a:extLst>
              <a:ext uri="{FF2B5EF4-FFF2-40B4-BE49-F238E27FC236}">
                <a16:creationId xmlns:a16="http://schemas.microsoft.com/office/drawing/2014/main" id="{6636DD11-C6C0-B544-8281-8D398CA214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EB63BE-358D-7447-BE9C-39A171DA9277}"/>
              </a:ext>
            </a:extLst>
          </p:cNvPr>
          <p:cNvSpPr>
            <a:spLocks noGrp="1"/>
          </p:cNvSpPr>
          <p:nvPr>
            <p:ph type="sldNum" sz="quarter" idx="12"/>
          </p:nvPr>
        </p:nvSpPr>
        <p:spPr/>
        <p:txBody>
          <a:bodyPr/>
          <a:lstStyle/>
          <a:p>
            <a:fld id="{F79086CF-04BF-AD48-A88B-A4D73A6DEE04}" type="slidenum">
              <a:rPr lang="en-US" smtClean="0"/>
              <a:t>‹#›</a:t>
            </a:fld>
            <a:endParaRPr lang="en-US"/>
          </a:p>
        </p:txBody>
      </p:sp>
    </p:spTree>
    <p:extLst>
      <p:ext uri="{BB962C8B-B14F-4D97-AF65-F5344CB8AC3E}">
        <p14:creationId xmlns:p14="http://schemas.microsoft.com/office/powerpoint/2010/main" val="1861527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F9C860-7B54-9842-ADA3-DDF9C40682D7}"/>
              </a:ext>
            </a:extLst>
          </p:cNvPr>
          <p:cNvSpPr>
            <a:spLocks noGrp="1"/>
          </p:cNvSpPr>
          <p:nvPr>
            <p:ph type="dt" sz="half" idx="10"/>
          </p:nvPr>
        </p:nvSpPr>
        <p:spPr/>
        <p:txBody>
          <a:bodyPr/>
          <a:lstStyle/>
          <a:p>
            <a:fld id="{2197521B-B3CE-9045-B9B0-46B4ECA288A1}" type="datetimeFigureOut">
              <a:rPr lang="en-US" smtClean="0"/>
              <a:t>6/8/21</a:t>
            </a:fld>
            <a:endParaRPr lang="en-US"/>
          </a:p>
        </p:txBody>
      </p:sp>
      <p:sp>
        <p:nvSpPr>
          <p:cNvPr id="3" name="Footer Placeholder 2">
            <a:extLst>
              <a:ext uri="{FF2B5EF4-FFF2-40B4-BE49-F238E27FC236}">
                <a16:creationId xmlns:a16="http://schemas.microsoft.com/office/drawing/2014/main" id="{2D3465A3-ADEB-9E46-8B73-CE8C7E3A95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601899-CD25-9543-BF93-FD26435F4FEB}"/>
              </a:ext>
            </a:extLst>
          </p:cNvPr>
          <p:cNvSpPr>
            <a:spLocks noGrp="1"/>
          </p:cNvSpPr>
          <p:nvPr>
            <p:ph type="sldNum" sz="quarter" idx="12"/>
          </p:nvPr>
        </p:nvSpPr>
        <p:spPr/>
        <p:txBody>
          <a:bodyPr/>
          <a:lstStyle/>
          <a:p>
            <a:fld id="{F79086CF-04BF-AD48-A88B-A4D73A6DEE04}" type="slidenum">
              <a:rPr lang="en-US" smtClean="0"/>
              <a:t>‹#›</a:t>
            </a:fld>
            <a:endParaRPr lang="en-US"/>
          </a:p>
        </p:txBody>
      </p:sp>
    </p:spTree>
    <p:extLst>
      <p:ext uri="{BB962C8B-B14F-4D97-AF65-F5344CB8AC3E}">
        <p14:creationId xmlns:p14="http://schemas.microsoft.com/office/powerpoint/2010/main" val="3192536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3FA12-1EFD-B741-A378-7549995599E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047E44CC-05B7-2846-880B-2FAEC87050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46495A6-5315-264A-9904-BE0749C6A2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6579154-642C-EF44-B355-1F66DE7978CF}"/>
              </a:ext>
            </a:extLst>
          </p:cNvPr>
          <p:cNvSpPr>
            <a:spLocks noGrp="1"/>
          </p:cNvSpPr>
          <p:nvPr>
            <p:ph type="dt" sz="half" idx="10"/>
          </p:nvPr>
        </p:nvSpPr>
        <p:spPr/>
        <p:txBody>
          <a:bodyPr/>
          <a:lstStyle/>
          <a:p>
            <a:fld id="{2197521B-B3CE-9045-B9B0-46B4ECA288A1}" type="datetimeFigureOut">
              <a:rPr lang="en-US" smtClean="0"/>
              <a:t>6/8/21</a:t>
            </a:fld>
            <a:endParaRPr lang="en-US"/>
          </a:p>
        </p:txBody>
      </p:sp>
      <p:sp>
        <p:nvSpPr>
          <p:cNvPr id="6" name="Footer Placeholder 5">
            <a:extLst>
              <a:ext uri="{FF2B5EF4-FFF2-40B4-BE49-F238E27FC236}">
                <a16:creationId xmlns:a16="http://schemas.microsoft.com/office/drawing/2014/main" id="{A2218D99-B155-F342-98D7-712D5CBC5B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69B8EF-82AB-2D45-A6E8-1B9BF703F132}"/>
              </a:ext>
            </a:extLst>
          </p:cNvPr>
          <p:cNvSpPr>
            <a:spLocks noGrp="1"/>
          </p:cNvSpPr>
          <p:nvPr>
            <p:ph type="sldNum" sz="quarter" idx="12"/>
          </p:nvPr>
        </p:nvSpPr>
        <p:spPr/>
        <p:txBody>
          <a:bodyPr/>
          <a:lstStyle/>
          <a:p>
            <a:fld id="{F79086CF-04BF-AD48-A88B-A4D73A6DEE04}" type="slidenum">
              <a:rPr lang="en-US" smtClean="0"/>
              <a:t>‹#›</a:t>
            </a:fld>
            <a:endParaRPr lang="en-US"/>
          </a:p>
        </p:txBody>
      </p:sp>
    </p:spTree>
    <p:extLst>
      <p:ext uri="{BB962C8B-B14F-4D97-AF65-F5344CB8AC3E}">
        <p14:creationId xmlns:p14="http://schemas.microsoft.com/office/powerpoint/2010/main" val="1997605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DBB00-10AD-9B4F-99EE-A2D8233FAC6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CC8DDCD-A8B4-574F-ADEF-CDA099CBC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BAE2A74-7C42-E045-9A94-A5AD1DA157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BFBD1B7-C0CC-C449-A021-A26DAC17A3AA}"/>
              </a:ext>
            </a:extLst>
          </p:cNvPr>
          <p:cNvSpPr>
            <a:spLocks noGrp="1"/>
          </p:cNvSpPr>
          <p:nvPr>
            <p:ph type="dt" sz="half" idx="10"/>
          </p:nvPr>
        </p:nvSpPr>
        <p:spPr/>
        <p:txBody>
          <a:bodyPr/>
          <a:lstStyle/>
          <a:p>
            <a:fld id="{2197521B-B3CE-9045-B9B0-46B4ECA288A1}" type="datetimeFigureOut">
              <a:rPr lang="en-US" smtClean="0"/>
              <a:t>6/8/21</a:t>
            </a:fld>
            <a:endParaRPr lang="en-US"/>
          </a:p>
        </p:txBody>
      </p:sp>
      <p:sp>
        <p:nvSpPr>
          <p:cNvPr id="6" name="Footer Placeholder 5">
            <a:extLst>
              <a:ext uri="{FF2B5EF4-FFF2-40B4-BE49-F238E27FC236}">
                <a16:creationId xmlns:a16="http://schemas.microsoft.com/office/drawing/2014/main" id="{821F584C-8A11-3545-8779-092E541612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281261-85CB-B045-AEA2-7A94E14DCFF7}"/>
              </a:ext>
            </a:extLst>
          </p:cNvPr>
          <p:cNvSpPr>
            <a:spLocks noGrp="1"/>
          </p:cNvSpPr>
          <p:nvPr>
            <p:ph type="sldNum" sz="quarter" idx="12"/>
          </p:nvPr>
        </p:nvSpPr>
        <p:spPr/>
        <p:txBody>
          <a:bodyPr/>
          <a:lstStyle/>
          <a:p>
            <a:fld id="{F79086CF-04BF-AD48-A88B-A4D73A6DEE04}" type="slidenum">
              <a:rPr lang="en-US" smtClean="0"/>
              <a:t>‹#›</a:t>
            </a:fld>
            <a:endParaRPr lang="en-US"/>
          </a:p>
        </p:txBody>
      </p:sp>
    </p:spTree>
    <p:extLst>
      <p:ext uri="{BB962C8B-B14F-4D97-AF65-F5344CB8AC3E}">
        <p14:creationId xmlns:p14="http://schemas.microsoft.com/office/powerpoint/2010/main" val="777439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CFF239-E79D-E745-A75E-0CCD05B83B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50B4F6B-C093-DB4E-AEDD-ECDB2B2E7A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A697F34-5864-2448-A828-FE00E76AC5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97521B-B3CE-9045-B9B0-46B4ECA288A1}" type="datetimeFigureOut">
              <a:rPr lang="en-US" smtClean="0"/>
              <a:t>6/8/21</a:t>
            </a:fld>
            <a:endParaRPr lang="en-US"/>
          </a:p>
        </p:txBody>
      </p:sp>
      <p:sp>
        <p:nvSpPr>
          <p:cNvPr id="5" name="Footer Placeholder 4">
            <a:extLst>
              <a:ext uri="{FF2B5EF4-FFF2-40B4-BE49-F238E27FC236}">
                <a16:creationId xmlns:a16="http://schemas.microsoft.com/office/drawing/2014/main" id="{2DDEA0EB-046E-6D49-9F8D-DB295B09EC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D64CDE5-8AEA-4F44-AE84-44A8187C28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086CF-04BF-AD48-A88B-A4D73A6DEE04}" type="slidenum">
              <a:rPr lang="en-US" smtClean="0"/>
              <a:t>‹#›</a:t>
            </a:fld>
            <a:endParaRPr lang="en-US"/>
          </a:p>
        </p:txBody>
      </p:sp>
    </p:spTree>
    <p:extLst>
      <p:ext uri="{BB962C8B-B14F-4D97-AF65-F5344CB8AC3E}">
        <p14:creationId xmlns:p14="http://schemas.microsoft.com/office/powerpoint/2010/main" val="951918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7CE1B-5D05-D04B-B30D-71F1138DEEB2}"/>
              </a:ext>
            </a:extLst>
          </p:cNvPr>
          <p:cNvSpPr>
            <a:spLocks noGrp="1"/>
          </p:cNvSpPr>
          <p:nvPr>
            <p:ph type="ctrTitle"/>
          </p:nvPr>
        </p:nvSpPr>
        <p:spPr/>
        <p:txBody>
          <a:bodyPr/>
          <a:lstStyle/>
          <a:p>
            <a:r>
              <a:rPr lang="en-US" dirty="0"/>
              <a:t>Woodilee Residents Association</a:t>
            </a:r>
          </a:p>
        </p:txBody>
      </p:sp>
      <p:sp>
        <p:nvSpPr>
          <p:cNvPr id="3" name="Subtitle 2">
            <a:extLst>
              <a:ext uri="{FF2B5EF4-FFF2-40B4-BE49-F238E27FC236}">
                <a16:creationId xmlns:a16="http://schemas.microsoft.com/office/drawing/2014/main" id="{76787CF1-F5A7-E248-88FC-3ECA0FA18357}"/>
              </a:ext>
            </a:extLst>
          </p:cNvPr>
          <p:cNvSpPr>
            <a:spLocks noGrp="1"/>
          </p:cNvSpPr>
          <p:nvPr>
            <p:ph type="subTitle" idx="1"/>
          </p:nvPr>
        </p:nvSpPr>
        <p:spPr/>
        <p:txBody>
          <a:bodyPr/>
          <a:lstStyle/>
          <a:p>
            <a:r>
              <a:rPr lang="en-US" dirty="0"/>
              <a:t>Treasurers Report – 1 May 2018 – 30 April 2019 Expenditure</a:t>
            </a:r>
          </a:p>
          <a:p>
            <a:r>
              <a:rPr lang="en-US" dirty="0"/>
              <a:t>Paul Ellison (Treasurer) – 8th June 2021</a:t>
            </a:r>
          </a:p>
        </p:txBody>
      </p:sp>
    </p:spTree>
    <p:extLst>
      <p:ext uri="{BB962C8B-B14F-4D97-AF65-F5344CB8AC3E}">
        <p14:creationId xmlns:p14="http://schemas.microsoft.com/office/powerpoint/2010/main" val="779041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15910577-4BC9-BA4E-B63E-6B2516BB0FC2}"/>
              </a:ext>
            </a:extLst>
          </p:cNvPr>
          <p:cNvGraphicFramePr>
            <a:graphicFrameLocks noGrp="1"/>
          </p:cNvGraphicFramePr>
          <p:nvPr>
            <p:extLst>
              <p:ext uri="{D42A27DB-BD31-4B8C-83A1-F6EECF244321}">
                <p14:modId xmlns:p14="http://schemas.microsoft.com/office/powerpoint/2010/main" val="4124201177"/>
              </p:ext>
            </p:extLst>
          </p:nvPr>
        </p:nvGraphicFramePr>
        <p:xfrm>
          <a:off x="526994" y="328955"/>
          <a:ext cx="5121453" cy="6299372"/>
        </p:xfrm>
        <a:graphic>
          <a:graphicData uri="http://schemas.openxmlformats.org/drawingml/2006/table">
            <a:tbl>
              <a:tblPr firstRow="1" bandRow="1">
                <a:tableStyleId>{5C22544A-7EE6-4342-B048-85BDC9FD1C3A}</a:tableStyleId>
              </a:tblPr>
              <a:tblGrid>
                <a:gridCol w="213404">
                  <a:extLst>
                    <a:ext uri="{9D8B030D-6E8A-4147-A177-3AD203B41FA5}">
                      <a16:colId xmlns:a16="http://schemas.microsoft.com/office/drawing/2014/main" val="2338627855"/>
                    </a:ext>
                  </a:extLst>
                </a:gridCol>
                <a:gridCol w="824049">
                  <a:extLst>
                    <a:ext uri="{9D8B030D-6E8A-4147-A177-3AD203B41FA5}">
                      <a16:colId xmlns:a16="http://schemas.microsoft.com/office/drawing/2014/main" val="771584572"/>
                    </a:ext>
                  </a:extLst>
                </a:gridCol>
                <a:gridCol w="1192983">
                  <a:extLst>
                    <a:ext uri="{9D8B030D-6E8A-4147-A177-3AD203B41FA5}">
                      <a16:colId xmlns:a16="http://schemas.microsoft.com/office/drawing/2014/main" val="3748411543"/>
                    </a:ext>
                  </a:extLst>
                </a:gridCol>
                <a:gridCol w="997343">
                  <a:extLst>
                    <a:ext uri="{9D8B030D-6E8A-4147-A177-3AD203B41FA5}">
                      <a16:colId xmlns:a16="http://schemas.microsoft.com/office/drawing/2014/main" val="3625999421"/>
                    </a:ext>
                  </a:extLst>
                </a:gridCol>
                <a:gridCol w="876453">
                  <a:extLst>
                    <a:ext uri="{9D8B030D-6E8A-4147-A177-3AD203B41FA5}">
                      <a16:colId xmlns:a16="http://schemas.microsoft.com/office/drawing/2014/main" val="3500129182"/>
                    </a:ext>
                  </a:extLst>
                </a:gridCol>
                <a:gridCol w="1017221">
                  <a:extLst>
                    <a:ext uri="{9D8B030D-6E8A-4147-A177-3AD203B41FA5}">
                      <a16:colId xmlns:a16="http://schemas.microsoft.com/office/drawing/2014/main" val="1260484493"/>
                    </a:ext>
                  </a:extLst>
                </a:gridCol>
              </a:tblGrid>
              <a:tr h="205481">
                <a:tc gridSpan="2">
                  <a:txBody>
                    <a:bodyPr/>
                    <a:lstStyle/>
                    <a:p>
                      <a:pPr algn="l" fontAlgn="b"/>
                      <a:endParaRPr lang="en-GB" sz="1100" b="0" i="0" u="none" strike="noStrike" dirty="0">
                        <a:solidFill>
                          <a:srgbClr val="000000"/>
                        </a:solidFill>
                        <a:effectLst/>
                        <a:latin typeface="Calibri" panose="020F0502020204030204" pitchFamily="34" charset="0"/>
                      </a:endParaRPr>
                    </a:p>
                  </a:txBody>
                  <a:tcPr marL="5143" marR="5143" marT="5143"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hMerge="1">
                  <a:txBody>
                    <a:bodyPr/>
                    <a:lstStyle/>
                    <a:p>
                      <a:pPr algn="l" fontAlgn="b"/>
                      <a:endParaRPr lang="en-GB" sz="600" b="0" i="0" u="none" strike="noStrike" dirty="0">
                        <a:solidFill>
                          <a:srgbClr val="000000"/>
                        </a:solidFill>
                        <a:effectLst/>
                        <a:latin typeface="Calibri" panose="020F0502020204030204" pitchFamily="34" charset="0"/>
                      </a:endParaRPr>
                    </a:p>
                  </a:txBody>
                  <a:tcPr marL="5143" marR="5143" marT="5143"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5143" marR="5143" marT="5143"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ctr" fontAlgn="b"/>
                      <a:r>
                        <a:rPr lang="en-GB" sz="1100" b="1" u="none" strike="noStrike" dirty="0">
                          <a:solidFill>
                            <a:schemeClr val="bg1"/>
                          </a:solidFill>
                          <a:effectLst/>
                        </a:rPr>
                        <a:t>2017/18</a:t>
                      </a:r>
                      <a:endParaRPr lang="en-GB" sz="1100" b="1" i="0" u="none" strike="noStrike" dirty="0">
                        <a:solidFill>
                          <a:schemeClr val="bg1"/>
                        </a:solidFill>
                        <a:effectLst/>
                        <a:latin typeface="Calibri" panose="020F0502020204030204" pitchFamily="34" charset="0"/>
                      </a:endParaRPr>
                    </a:p>
                  </a:txBody>
                  <a:tcPr marL="5143" marR="5143" marT="5143" marB="0" anchor="ctr">
                    <a:lnL w="12700" cmpd="sng">
                      <a:noFill/>
                    </a:lnL>
                  </a:tcPr>
                </a:tc>
                <a:tc>
                  <a:txBody>
                    <a:bodyPr/>
                    <a:lstStyle/>
                    <a:p>
                      <a:pPr algn="ctr" fontAlgn="b"/>
                      <a:r>
                        <a:rPr lang="en-GB" sz="1100" b="1" u="none" strike="noStrike" dirty="0">
                          <a:solidFill>
                            <a:schemeClr val="bg1"/>
                          </a:solidFill>
                          <a:effectLst/>
                        </a:rPr>
                        <a:t>2018/19</a:t>
                      </a:r>
                      <a:endParaRPr lang="en-GB" sz="1100" b="1" i="0" u="none" strike="noStrike" dirty="0">
                        <a:solidFill>
                          <a:schemeClr val="bg1"/>
                        </a:solidFill>
                        <a:effectLst/>
                        <a:latin typeface="Calibri" panose="020F0502020204030204" pitchFamily="34" charset="0"/>
                      </a:endParaRPr>
                    </a:p>
                  </a:txBody>
                  <a:tcPr marL="5143" marR="5143" marT="5143" marB="0" anchor="ctr"/>
                </a:tc>
                <a:tc>
                  <a:txBody>
                    <a:bodyPr/>
                    <a:lstStyle/>
                    <a:p>
                      <a:pPr algn="ctr" fontAlgn="ctr"/>
                      <a:r>
                        <a:rPr lang="en-GB" sz="1100" b="1" u="none" strike="noStrike" dirty="0">
                          <a:solidFill>
                            <a:schemeClr val="bg1"/>
                          </a:solidFill>
                          <a:effectLst/>
                        </a:rPr>
                        <a:t>% Change</a:t>
                      </a:r>
                      <a:endParaRPr lang="en-GB" sz="1100" b="1" i="0" u="none" strike="noStrike" dirty="0">
                        <a:solidFill>
                          <a:schemeClr val="bg1"/>
                        </a:solidFill>
                        <a:effectLst/>
                        <a:latin typeface="Calibri" panose="020F0502020204030204" pitchFamily="34" charset="0"/>
                      </a:endParaRPr>
                    </a:p>
                  </a:txBody>
                  <a:tcPr marL="5143" marR="5143" marT="5143" marB="0" anchor="ctr"/>
                </a:tc>
                <a:extLst>
                  <a:ext uri="{0D108BD9-81ED-4DB2-BD59-A6C34878D82A}">
                    <a16:rowId xmlns:a16="http://schemas.microsoft.com/office/drawing/2014/main" val="1020800957"/>
                  </a:ext>
                </a:extLst>
              </a:tr>
              <a:tr h="205481">
                <a:tc gridSpan="3">
                  <a:txBody>
                    <a:bodyPr/>
                    <a:lstStyle/>
                    <a:p>
                      <a:pPr marL="0" algn="l" fontAlgn="b">
                        <a:spcBef>
                          <a:spcPts val="0"/>
                        </a:spcBef>
                      </a:pPr>
                      <a:r>
                        <a:rPr lang="en-GB" sz="1100" b="1" u="none" strike="noStrike" dirty="0">
                          <a:solidFill>
                            <a:srgbClr val="000000"/>
                          </a:solidFill>
                          <a:effectLst/>
                          <a:latin typeface="+mn-lt"/>
                        </a:rPr>
                        <a:t>Repairs and Maintenance</a:t>
                      </a:r>
                      <a:endParaRPr lang="en-GB" sz="1100" b="1" i="0" u="none" strike="noStrike" dirty="0">
                        <a:solidFill>
                          <a:srgbClr val="000000"/>
                        </a:solidFill>
                        <a:effectLst/>
                        <a:latin typeface="+mn-lt"/>
                      </a:endParaRPr>
                    </a:p>
                  </a:txBody>
                  <a:tcPr marL="5143" marR="5143" marT="5143" marB="0" anchor="b">
                    <a:lnT w="38100" cmpd="sng">
                      <a:noFill/>
                    </a:lnT>
                  </a:tcPr>
                </a:tc>
                <a:tc hMerge="1">
                  <a:txBody>
                    <a:bodyPr/>
                    <a:lstStyle/>
                    <a:p>
                      <a:endParaRPr lang="en-US"/>
                    </a:p>
                  </a:txBody>
                  <a:tcPr/>
                </a:tc>
                <a:tc hMerge="1">
                  <a:txBody>
                    <a:bodyPr/>
                    <a:lstStyle/>
                    <a:p>
                      <a:endParaRPr lang="en-US"/>
                    </a:p>
                  </a:txBody>
                  <a:tcPr/>
                </a:tc>
                <a:tc>
                  <a:txBody>
                    <a:bodyPr/>
                    <a:lstStyle/>
                    <a:p>
                      <a:pPr marL="0" algn="ctr" fontAlgn="b">
                        <a:spcBef>
                          <a:spcPts val="0"/>
                        </a:spcBef>
                      </a:pPr>
                      <a:endParaRPr lang="en-GB" sz="1100" b="0" i="0" u="none" strike="noStrike" dirty="0">
                        <a:solidFill>
                          <a:srgbClr val="000000"/>
                        </a:solidFill>
                        <a:effectLst/>
                        <a:latin typeface="+mn-lt"/>
                      </a:endParaRPr>
                    </a:p>
                  </a:txBody>
                  <a:tcPr marL="5143" marR="5143" marT="5143" marB="0" anchor="ctr"/>
                </a:tc>
                <a:tc>
                  <a:txBody>
                    <a:bodyPr/>
                    <a:lstStyle/>
                    <a:p>
                      <a:pPr marL="0" algn="ctr" fontAlgn="b">
                        <a:spcBef>
                          <a:spcPts val="0"/>
                        </a:spcBef>
                      </a:pPr>
                      <a:endParaRPr lang="en-GB" sz="1100" b="0" i="0" u="none" strike="noStrike" dirty="0">
                        <a:solidFill>
                          <a:srgbClr val="000000"/>
                        </a:solidFill>
                        <a:effectLst/>
                        <a:latin typeface="+mn-lt"/>
                      </a:endParaRPr>
                    </a:p>
                  </a:txBody>
                  <a:tcPr marL="5143" marR="5143" marT="5143" marB="0" anchor="ctr"/>
                </a:tc>
                <a:tc>
                  <a:txBody>
                    <a:bodyPr/>
                    <a:lstStyle/>
                    <a:p>
                      <a:pPr marL="0" algn="ctr" fontAlgn="ctr">
                        <a:spcBef>
                          <a:spcPts val="0"/>
                        </a:spcBef>
                      </a:pPr>
                      <a:endParaRPr lang="en-GB" sz="1100" b="0" i="0" u="none" strike="noStrike">
                        <a:solidFill>
                          <a:srgbClr val="000000"/>
                        </a:solidFill>
                        <a:effectLst/>
                        <a:latin typeface="+mn-lt"/>
                      </a:endParaRPr>
                    </a:p>
                  </a:txBody>
                  <a:tcPr marL="5143" marR="5143" marT="5143" marB="0" anchor="ctr"/>
                </a:tc>
                <a:extLst>
                  <a:ext uri="{0D108BD9-81ED-4DB2-BD59-A6C34878D82A}">
                    <a16:rowId xmlns:a16="http://schemas.microsoft.com/office/drawing/2014/main" val="1262310712"/>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u="none" strike="noStrike" dirty="0">
                          <a:solidFill>
                            <a:srgbClr val="000000"/>
                          </a:solidFill>
                          <a:effectLst/>
                          <a:latin typeface="+mn-lt"/>
                        </a:rPr>
                        <a:t>Drainage, Guttering and sewerage</a:t>
                      </a:r>
                      <a:endParaRPr lang="en-GB" sz="1100" b="0" i="0" u="none" strike="noStrike" dirty="0">
                        <a:solidFill>
                          <a:srgbClr val="000000"/>
                        </a:solidFill>
                        <a:effectLst/>
                        <a:latin typeface="+mn-lt"/>
                      </a:endParaRPr>
                    </a:p>
                  </a:txBody>
                  <a:tcPr marL="5143" marR="5143" marT="5143" marB="0" anchor="ctr"/>
                </a:tc>
                <a:tc hMerge="1">
                  <a:txBody>
                    <a:bodyPr/>
                    <a:lstStyle/>
                    <a:p>
                      <a:pPr algn="l" fontAlgn="b"/>
                      <a:r>
                        <a:rPr lang="en-GB" sz="1200" b="0" u="none" strike="noStrike" dirty="0" err="1">
                          <a:solidFill>
                            <a:srgbClr val="000000"/>
                          </a:solidFill>
                          <a:effectLst/>
                          <a:latin typeface="+mn-lt"/>
                        </a:rPr>
                        <a:t>Drainange</a:t>
                      </a:r>
                      <a:r>
                        <a:rPr lang="en-GB" sz="1200" b="0" u="none" strike="noStrike" dirty="0">
                          <a:solidFill>
                            <a:srgbClr val="000000"/>
                          </a:solidFill>
                          <a:effectLst/>
                          <a:latin typeface="+mn-lt"/>
                        </a:rPr>
                        <a:t>, Guttering and sewerage</a:t>
                      </a:r>
                      <a:endParaRPr lang="en-GB" sz="1200" b="0" i="0" u="none" strike="noStrike" dirty="0">
                        <a:solidFill>
                          <a:srgbClr val="000000"/>
                        </a:solidFill>
                        <a:effectLst/>
                        <a:latin typeface="+mn-lt"/>
                      </a:endParaRPr>
                    </a:p>
                  </a:txBody>
                  <a:tcPr marL="5143" marR="5143" marT="5143" marB="0" anchor="b"/>
                </a:tc>
                <a:tc>
                  <a:txBody>
                    <a:bodyPr/>
                    <a:lstStyle/>
                    <a:p>
                      <a:pPr marL="0" algn="ctr" fontAlgn="b">
                        <a:spcBef>
                          <a:spcPts val="0"/>
                        </a:spcBef>
                      </a:pPr>
                      <a:r>
                        <a:rPr lang="en-GB" sz="1100" b="0" u="none" strike="noStrike" dirty="0">
                          <a:solidFill>
                            <a:srgbClr val="000000"/>
                          </a:solidFill>
                          <a:effectLst/>
                          <a:latin typeface="+mn-lt"/>
                        </a:rPr>
                        <a:t>522 </a:t>
                      </a:r>
                      <a:endParaRPr lang="en-GB" sz="1100" b="0" i="0" u="none" strike="noStrike" dirty="0">
                        <a:solidFill>
                          <a:srgbClr val="000000"/>
                        </a:solidFill>
                        <a:effectLst/>
                        <a:latin typeface="+mn-lt"/>
                      </a:endParaRPr>
                    </a:p>
                  </a:txBody>
                  <a:tcPr marL="5143" marR="5143" marT="5143" marB="0" anchor="ctr"/>
                </a:tc>
                <a:tc>
                  <a:txBody>
                    <a:bodyPr/>
                    <a:lstStyle/>
                    <a:p>
                      <a:pPr marL="0" algn="ctr" fontAlgn="b">
                        <a:spcBef>
                          <a:spcPts val="0"/>
                        </a:spcBef>
                      </a:pPr>
                      <a:r>
                        <a:rPr lang="en-GB" sz="1100" b="0" i="0" u="none" strike="noStrike" dirty="0">
                          <a:solidFill>
                            <a:srgbClr val="000000"/>
                          </a:solidFill>
                          <a:effectLst/>
                          <a:latin typeface="+mn-lt"/>
                        </a:rPr>
                        <a:t>0</a:t>
                      </a:r>
                    </a:p>
                  </a:txBody>
                  <a:tcPr marL="5143" marR="5143" marT="5143" marB="0" anchor="ctr"/>
                </a:tc>
                <a:tc>
                  <a:txBody>
                    <a:bodyPr/>
                    <a:lstStyle/>
                    <a:p>
                      <a:pPr marL="0" algn="ctr" fontAlgn="ctr">
                        <a:spcBef>
                          <a:spcPts val="0"/>
                        </a:spcBef>
                      </a:pPr>
                      <a:endParaRPr lang="en-GB" sz="1100" b="0" i="0" u="none" strike="noStrike">
                        <a:solidFill>
                          <a:srgbClr val="000000"/>
                        </a:solidFill>
                        <a:effectLst/>
                        <a:latin typeface="+mn-lt"/>
                      </a:endParaRPr>
                    </a:p>
                  </a:txBody>
                  <a:tcPr marL="5143" marR="5143" marT="5143" marB="0" anchor="ctr"/>
                </a:tc>
                <a:extLst>
                  <a:ext uri="{0D108BD9-81ED-4DB2-BD59-A6C34878D82A}">
                    <a16:rowId xmlns:a16="http://schemas.microsoft.com/office/drawing/2014/main" val="2222111220"/>
                  </a:ext>
                </a:extLst>
              </a:tr>
              <a:tr h="205481">
                <a:tc>
                  <a:txBody>
                    <a:bodyPr/>
                    <a:lstStyle/>
                    <a:p>
                      <a:pPr marL="0" algn="l" fontAlgn="b">
                        <a:spcBef>
                          <a:spcPts val="0"/>
                        </a:spcBef>
                      </a:pPr>
                      <a:endParaRPr lang="en-GB" sz="1100" b="0" i="0" u="none" strike="noStrike">
                        <a:solidFill>
                          <a:srgbClr val="000000"/>
                        </a:solidFill>
                        <a:effectLst/>
                        <a:latin typeface="+mn-lt"/>
                      </a:endParaRPr>
                    </a:p>
                  </a:txBody>
                  <a:tcPr marL="5143" marR="5143" marT="5143" marB="0" anchor="b"/>
                </a:tc>
                <a:tc gridSpan="2">
                  <a:txBody>
                    <a:bodyPr/>
                    <a:lstStyle/>
                    <a:p>
                      <a:pPr marL="0" algn="l" fontAlgn="b">
                        <a:spcBef>
                          <a:spcPts val="0"/>
                        </a:spcBef>
                      </a:pPr>
                      <a:r>
                        <a:rPr lang="en-GB" sz="1100" b="0" u="none" strike="noStrike" dirty="0">
                          <a:solidFill>
                            <a:srgbClr val="000000"/>
                          </a:solidFill>
                          <a:effectLst/>
                          <a:latin typeface="+mn-lt"/>
                        </a:rPr>
                        <a:t>Playground Costs</a:t>
                      </a:r>
                      <a:endParaRPr lang="en-GB" sz="1100" b="0" i="0" u="none" strike="noStrike" dirty="0">
                        <a:solidFill>
                          <a:srgbClr val="000000"/>
                        </a:solidFill>
                        <a:effectLst/>
                        <a:latin typeface="+mn-lt"/>
                      </a:endParaRPr>
                    </a:p>
                  </a:txBody>
                  <a:tcPr marL="5143" marR="5143" marT="5143" marB="0" anchor="ctr"/>
                </a:tc>
                <a:tc hMerge="1">
                  <a:txBody>
                    <a:bodyPr/>
                    <a:lstStyle/>
                    <a:p>
                      <a:pPr algn="l" fontAlgn="b"/>
                      <a:r>
                        <a:rPr lang="en-GB" sz="1200" b="0" u="none" strike="noStrike" dirty="0">
                          <a:solidFill>
                            <a:srgbClr val="000000"/>
                          </a:solidFill>
                          <a:effectLst/>
                          <a:latin typeface="+mn-lt"/>
                        </a:rPr>
                        <a:t>Playground Costs</a:t>
                      </a:r>
                      <a:endParaRPr lang="en-GB" sz="1200" b="0" i="0" u="none" strike="noStrike" dirty="0">
                        <a:solidFill>
                          <a:srgbClr val="000000"/>
                        </a:solidFill>
                        <a:effectLst/>
                        <a:latin typeface="+mn-lt"/>
                      </a:endParaRPr>
                    </a:p>
                  </a:txBody>
                  <a:tcPr marL="5143" marR="5143" marT="5143" marB="0" anchor="b"/>
                </a:tc>
                <a:tc>
                  <a:txBody>
                    <a:bodyPr/>
                    <a:lstStyle/>
                    <a:p>
                      <a:pPr marL="0" algn="ctr" fontAlgn="b">
                        <a:spcBef>
                          <a:spcPts val="0"/>
                        </a:spcBef>
                      </a:pPr>
                      <a:r>
                        <a:rPr lang="en-GB" sz="1100" b="0" u="none" strike="noStrike" dirty="0">
                          <a:solidFill>
                            <a:srgbClr val="000000"/>
                          </a:solidFill>
                          <a:effectLst/>
                          <a:latin typeface="+mn-lt"/>
                        </a:rPr>
                        <a:t>2,016 </a:t>
                      </a:r>
                      <a:endParaRPr lang="en-GB" sz="1100" b="0" i="0" u="none" strike="noStrike" dirty="0">
                        <a:solidFill>
                          <a:srgbClr val="000000"/>
                        </a:solidFill>
                        <a:effectLst/>
                        <a:latin typeface="+mn-lt"/>
                      </a:endParaRPr>
                    </a:p>
                  </a:txBody>
                  <a:tcPr marL="5143" marR="5143" marT="5143" marB="0" anchor="ctr"/>
                </a:tc>
                <a:tc>
                  <a:txBody>
                    <a:bodyPr/>
                    <a:lstStyle/>
                    <a:p>
                      <a:pPr marL="0" algn="ctr" fontAlgn="b">
                        <a:spcBef>
                          <a:spcPts val="0"/>
                        </a:spcBef>
                      </a:pPr>
                      <a:r>
                        <a:rPr lang="en-GB" sz="1100" b="0" u="none" strike="noStrike" dirty="0">
                          <a:solidFill>
                            <a:srgbClr val="000000"/>
                          </a:solidFill>
                          <a:effectLst/>
                          <a:latin typeface="+mn-lt"/>
                        </a:rPr>
                        <a:t>528 </a:t>
                      </a:r>
                      <a:endParaRPr lang="en-GB" sz="1100" b="0" i="0" u="none" strike="noStrike" dirty="0">
                        <a:solidFill>
                          <a:srgbClr val="000000"/>
                        </a:solidFill>
                        <a:effectLst/>
                        <a:latin typeface="+mn-lt"/>
                      </a:endParaRPr>
                    </a:p>
                  </a:txBody>
                  <a:tcPr marL="5143" marR="5143" marT="5143" marB="0" anchor="ctr"/>
                </a:tc>
                <a:tc>
                  <a:txBody>
                    <a:bodyPr/>
                    <a:lstStyle/>
                    <a:p>
                      <a:pPr marL="0" algn="ctr" fontAlgn="ctr">
                        <a:spcBef>
                          <a:spcPts val="0"/>
                        </a:spcBef>
                      </a:pPr>
                      <a:r>
                        <a:rPr lang="en-GB" sz="1100" b="0" u="none" strike="noStrike" dirty="0">
                          <a:solidFill>
                            <a:srgbClr val="000000"/>
                          </a:solidFill>
                          <a:effectLst/>
                          <a:latin typeface="+mn-lt"/>
                        </a:rPr>
                        <a:t>-74%</a:t>
                      </a: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3531213527"/>
                  </a:ext>
                </a:extLst>
              </a:tr>
              <a:tr h="205481">
                <a:tc>
                  <a:txBody>
                    <a:bodyPr/>
                    <a:lstStyle/>
                    <a:p>
                      <a:pPr marL="0" algn="l" fontAlgn="b">
                        <a:spcBef>
                          <a:spcPts val="0"/>
                        </a:spcBef>
                      </a:pPr>
                      <a:endParaRPr lang="en-GB" sz="1100" b="0" i="0" u="none" strike="noStrike">
                        <a:solidFill>
                          <a:srgbClr val="000000"/>
                        </a:solidFill>
                        <a:effectLst/>
                        <a:latin typeface="+mn-lt"/>
                      </a:endParaRPr>
                    </a:p>
                  </a:txBody>
                  <a:tcPr marL="5143" marR="5143" marT="5143" marB="0" anchor="b"/>
                </a:tc>
                <a:tc gridSpan="2">
                  <a:txBody>
                    <a:bodyPr/>
                    <a:lstStyle/>
                    <a:p>
                      <a:pPr marL="0" algn="l" fontAlgn="b">
                        <a:spcBef>
                          <a:spcPts val="0"/>
                        </a:spcBef>
                      </a:pPr>
                      <a:r>
                        <a:rPr lang="en-GB" sz="1100" b="0" u="none" strike="noStrike" dirty="0">
                          <a:solidFill>
                            <a:srgbClr val="000000"/>
                          </a:solidFill>
                          <a:effectLst/>
                          <a:latin typeface="+mn-lt"/>
                        </a:rPr>
                        <a:t>Refuse Collection</a:t>
                      </a:r>
                      <a:endParaRPr lang="en-GB" sz="1100" b="0" i="0" u="none" strike="noStrike" dirty="0">
                        <a:solidFill>
                          <a:srgbClr val="000000"/>
                        </a:solidFill>
                        <a:effectLst/>
                        <a:latin typeface="+mn-lt"/>
                      </a:endParaRPr>
                    </a:p>
                  </a:txBody>
                  <a:tcPr marL="5143" marR="5143" marT="5143" marB="0" anchor="ctr"/>
                </a:tc>
                <a:tc hMerge="1">
                  <a:txBody>
                    <a:bodyPr/>
                    <a:lstStyle/>
                    <a:p>
                      <a:pPr algn="l" fontAlgn="b"/>
                      <a:r>
                        <a:rPr lang="en-GB" sz="1200" b="0" u="none" strike="noStrike" dirty="0">
                          <a:solidFill>
                            <a:srgbClr val="000000"/>
                          </a:solidFill>
                          <a:effectLst/>
                          <a:latin typeface="+mn-lt"/>
                        </a:rPr>
                        <a:t>Refuse Collection</a:t>
                      </a:r>
                      <a:endParaRPr lang="en-GB" sz="1200" b="0" i="0" u="none" strike="noStrike" dirty="0">
                        <a:solidFill>
                          <a:srgbClr val="000000"/>
                        </a:solidFill>
                        <a:effectLst/>
                        <a:latin typeface="+mn-lt"/>
                      </a:endParaRPr>
                    </a:p>
                  </a:txBody>
                  <a:tcPr marL="5143" marR="5143" marT="5143" marB="0" anchor="b"/>
                </a:tc>
                <a:tc>
                  <a:txBody>
                    <a:bodyPr/>
                    <a:lstStyle/>
                    <a:p>
                      <a:pPr marL="0" algn="ctr" fontAlgn="b">
                        <a:spcBef>
                          <a:spcPts val="0"/>
                        </a:spcBef>
                      </a:pPr>
                      <a:r>
                        <a:rPr lang="en-GB" sz="1100" b="0" u="none" strike="noStrike" dirty="0">
                          <a:solidFill>
                            <a:srgbClr val="000000"/>
                          </a:solidFill>
                          <a:effectLst/>
                          <a:latin typeface="+mn-lt"/>
                        </a:rPr>
                        <a:t>156 </a:t>
                      </a:r>
                      <a:endParaRPr lang="en-GB" sz="1100" b="0" i="0" u="none" strike="noStrike" dirty="0">
                        <a:solidFill>
                          <a:srgbClr val="000000"/>
                        </a:solidFill>
                        <a:effectLst/>
                        <a:latin typeface="+mn-lt"/>
                      </a:endParaRPr>
                    </a:p>
                  </a:txBody>
                  <a:tcPr marL="5143" marR="5143" marT="5143" marB="0" anchor="ctr"/>
                </a:tc>
                <a:tc>
                  <a:txBody>
                    <a:bodyPr/>
                    <a:lstStyle/>
                    <a:p>
                      <a:pPr marL="0" algn="ctr" fontAlgn="b">
                        <a:spcBef>
                          <a:spcPts val="0"/>
                        </a:spcBef>
                      </a:pPr>
                      <a:r>
                        <a:rPr lang="en-GB" sz="1100" b="0" i="0" u="none" strike="noStrike" dirty="0">
                          <a:solidFill>
                            <a:srgbClr val="000000"/>
                          </a:solidFill>
                          <a:effectLst/>
                          <a:latin typeface="+mn-lt"/>
                        </a:rPr>
                        <a:t>0</a:t>
                      </a:r>
                    </a:p>
                  </a:txBody>
                  <a:tcPr marL="5143" marR="5143" marT="5143" marB="0" anchor="ct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2035845095"/>
                  </a:ext>
                </a:extLst>
              </a:tr>
              <a:tr h="205481">
                <a:tc>
                  <a:txBody>
                    <a:bodyPr/>
                    <a:lstStyle/>
                    <a:p>
                      <a:pPr marL="0" algn="l" fontAlgn="b">
                        <a:spcBef>
                          <a:spcPts val="0"/>
                        </a:spcBef>
                      </a:pPr>
                      <a:endParaRPr lang="en-GB" sz="1100" b="0" i="0" u="none" strike="noStrike">
                        <a:solidFill>
                          <a:srgbClr val="000000"/>
                        </a:solidFill>
                        <a:effectLst/>
                        <a:latin typeface="+mn-lt"/>
                      </a:endParaRPr>
                    </a:p>
                  </a:txBody>
                  <a:tcPr marL="5143" marR="5143" marT="5143" marB="0" anchor="b"/>
                </a:tc>
                <a:tc gridSpan="2">
                  <a:txBody>
                    <a:bodyPr/>
                    <a:lstStyle/>
                    <a:p>
                      <a:pPr marL="0" algn="l" fontAlgn="b">
                        <a:spcBef>
                          <a:spcPts val="0"/>
                        </a:spcBef>
                      </a:pPr>
                      <a:r>
                        <a:rPr lang="en-GB" sz="1100" b="0" u="none" strike="noStrike" dirty="0">
                          <a:solidFill>
                            <a:srgbClr val="000000"/>
                          </a:solidFill>
                          <a:effectLst/>
                          <a:latin typeface="+mn-lt"/>
                        </a:rPr>
                        <a:t>General Repairs and Maintenance</a:t>
                      </a:r>
                      <a:endParaRPr lang="en-GB" sz="1100" b="0" i="0" u="none" strike="noStrike" dirty="0">
                        <a:solidFill>
                          <a:srgbClr val="000000"/>
                        </a:solidFill>
                        <a:effectLst/>
                        <a:latin typeface="+mn-lt"/>
                      </a:endParaRPr>
                    </a:p>
                  </a:txBody>
                  <a:tcPr marL="5143" marR="5143" marT="5143" marB="0" anchor="ctr"/>
                </a:tc>
                <a:tc hMerge="1">
                  <a:txBody>
                    <a:bodyPr/>
                    <a:lstStyle/>
                    <a:p>
                      <a:pPr algn="l" fontAlgn="b"/>
                      <a:r>
                        <a:rPr lang="en-GB" sz="1200" b="0" u="none" strike="noStrike">
                          <a:solidFill>
                            <a:srgbClr val="000000"/>
                          </a:solidFill>
                          <a:effectLst/>
                          <a:latin typeface="+mn-lt"/>
                        </a:rPr>
                        <a:t>General Repairs and Maintenance</a:t>
                      </a:r>
                      <a:endParaRPr lang="en-GB" sz="1200" b="0" i="0" u="none" strike="noStrike">
                        <a:solidFill>
                          <a:srgbClr val="000000"/>
                        </a:solidFill>
                        <a:effectLst/>
                        <a:latin typeface="+mn-lt"/>
                      </a:endParaRPr>
                    </a:p>
                  </a:txBody>
                  <a:tcPr marL="5143" marR="5143" marT="5143" marB="0" anchor="b"/>
                </a:tc>
                <a:tc>
                  <a:txBody>
                    <a:bodyPr/>
                    <a:lstStyle/>
                    <a:p>
                      <a:pPr marL="0" algn="ctr" fontAlgn="b">
                        <a:spcBef>
                          <a:spcPts val="0"/>
                        </a:spcBef>
                      </a:pPr>
                      <a:r>
                        <a:rPr lang="en-GB" sz="1100" b="0" u="none" strike="noStrike" dirty="0">
                          <a:solidFill>
                            <a:srgbClr val="000000"/>
                          </a:solidFill>
                          <a:effectLst/>
                          <a:latin typeface="+mn-lt"/>
                        </a:rPr>
                        <a:t>164</a:t>
                      </a:r>
                      <a:endParaRPr lang="en-GB" sz="1100" b="0" i="0" u="none" strike="noStrike" dirty="0">
                        <a:solidFill>
                          <a:srgbClr val="000000"/>
                        </a:solidFill>
                        <a:effectLst/>
                        <a:latin typeface="+mn-lt"/>
                      </a:endParaRPr>
                    </a:p>
                  </a:txBody>
                  <a:tcPr marL="5143" marR="5143" marT="5143" marB="0" anchor="ctr"/>
                </a:tc>
                <a:tc>
                  <a:txBody>
                    <a:bodyPr/>
                    <a:lstStyle/>
                    <a:p>
                      <a:pPr marL="0" algn="ctr" fontAlgn="b">
                        <a:spcBef>
                          <a:spcPts val="0"/>
                        </a:spcBef>
                      </a:pPr>
                      <a:r>
                        <a:rPr lang="en-GB" sz="1100" b="0" u="none" strike="noStrike" dirty="0">
                          <a:solidFill>
                            <a:srgbClr val="000000"/>
                          </a:solidFill>
                          <a:effectLst/>
                          <a:latin typeface="+mn-lt"/>
                        </a:rPr>
                        <a:t>2,392 </a:t>
                      </a:r>
                      <a:endParaRPr lang="en-GB" sz="1100" b="0" i="0" u="none" strike="noStrike" dirty="0">
                        <a:solidFill>
                          <a:srgbClr val="000000"/>
                        </a:solidFill>
                        <a:effectLst/>
                        <a:latin typeface="+mn-lt"/>
                      </a:endParaRPr>
                    </a:p>
                  </a:txBody>
                  <a:tcPr marL="5143" marR="5143" marT="5143" marB="0" anchor="ctr"/>
                </a:tc>
                <a:tc>
                  <a:txBody>
                    <a:bodyPr/>
                    <a:lstStyle/>
                    <a:p>
                      <a:pPr marL="0" algn="ctr" fontAlgn="ctr">
                        <a:spcBef>
                          <a:spcPts val="0"/>
                        </a:spcBef>
                      </a:pPr>
                      <a:r>
                        <a:rPr lang="en-GB" sz="1100" b="0" u="none" strike="noStrike" dirty="0">
                          <a:solidFill>
                            <a:srgbClr val="000000"/>
                          </a:solidFill>
                          <a:effectLst/>
                          <a:latin typeface="+mn-lt"/>
                        </a:rPr>
                        <a:t>1,359%</a:t>
                      </a: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2718238358"/>
                  </a:ext>
                </a:extLst>
              </a:tr>
              <a:tr h="205481">
                <a:tc>
                  <a:txBody>
                    <a:bodyPr/>
                    <a:lstStyle/>
                    <a:p>
                      <a:pPr marL="0" algn="l" fontAlgn="b">
                        <a:spcBef>
                          <a:spcPts val="0"/>
                        </a:spcBef>
                      </a:pPr>
                      <a:endParaRPr lang="en-GB" sz="1100" b="0" i="0" u="none" strike="noStrike">
                        <a:solidFill>
                          <a:srgbClr val="000000"/>
                        </a:solidFill>
                        <a:effectLst/>
                        <a:latin typeface="+mn-lt"/>
                      </a:endParaRPr>
                    </a:p>
                  </a:txBody>
                  <a:tcPr marL="5143" marR="5143" marT="5143" marB="0" anchor="b"/>
                </a:tc>
                <a:tc gridSpan="2">
                  <a:txBody>
                    <a:bodyPr/>
                    <a:lstStyle/>
                    <a:p>
                      <a:pPr marL="0" algn="l" fontAlgn="b">
                        <a:spcBef>
                          <a:spcPts val="0"/>
                        </a:spcBef>
                      </a:pPr>
                      <a:r>
                        <a:rPr lang="en-GB" sz="1100" b="0" u="none" strike="noStrike" dirty="0">
                          <a:solidFill>
                            <a:srgbClr val="000000"/>
                          </a:solidFill>
                          <a:effectLst/>
                          <a:latin typeface="+mn-lt"/>
                        </a:rPr>
                        <a:t>Car Park, Road and Footpath</a:t>
                      </a:r>
                      <a:endParaRPr lang="en-GB" sz="1100" b="0" i="0" u="none" strike="noStrike" dirty="0">
                        <a:solidFill>
                          <a:srgbClr val="000000"/>
                        </a:solidFill>
                        <a:effectLst/>
                        <a:latin typeface="+mn-lt"/>
                      </a:endParaRPr>
                    </a:p>
                  </a:txBody>
                  <a:tcPr marL="5143" marR="5143" marT="5143" marB="0" anchor="ctr"/>
                </a:tc>
                <a:tc hMerge="1">
                  <a:txBody>
                    <a:bodyPr/>
                    <a:lstStyle/>
                    <a:p>
                      <a:pPr algn="l" fontAlgn="b"/>
                      <a:r>
                        <a:rPr lang="en-GB" sz="1200" b="0" u="none" strike="noStrike">
                          <a:solidFill>
                            <a:srgbClr val="000000"/>
                          </a:solidFill>
                          <a:effectLst/>
                          <a:latin typeface="+mn-lt"/>
                        </a:rPr>
                        <a:t>Car Park, Road and Footpath Maintenance</a:t>
                      </a:r>
                      <a:endParaRPr lang="en-GB" sz="1200" b="0" i="0" u="none" strike="noStrike">
                        <a:solidFill>
                          <a:srgbClr val="000000"/>
                        </a:solidFill>
                        <a:effectLst/>
                        <a:latin typeface="+mn-lt"/>
                      </a:endParaRPr>
                    </a:p>
                  </a:txBody>
                  <a:tcPr marL="5143" marR="5143" marT="5143" marB="0" anchor="b"/>
                </a:tc>
                <a:tc>
                  <a:txBody>
                    <a:bodyPr/>
                    <a:lstStyle/>
                    <a:p>
                      <a:pPr marL="0" algn="ctr" fontAlgn="b">
                        <a:spcBef>
                          <a:spcPts val="0"/>
                        </a:spcBef>
                      </a:pPr>
                      <a:r>
                        <a:rPr lang="en-GB" sz="1100" b="0" u="none" strike="noStrike" dirty="0">
                          <a:solidFill>
                            <a:srgbClr val="000000"/>
                          </a:solidFill>
                          <a:effectLst/>
                          <a:latin typeface="+mn-lt"/>
                        </a:rPr>
                        <a:t>1,450 </a:t>
                      </a:r>
                      <a:endParaRPr lang="en-GB" sz="1100" b="0" i="0" u="none" strike="noStrike" dirty="0">
                        <a:solidFill>
                          <a:srgbClr val="000000"/>
                        </a:solidFill>
                        <a:effectLst/>
                        <a:latin typeface="+mn-lt"/>
                      </a:endParaRPr>
                    </a:p>
                  </a:txBody>
                  <a:tcPr marL="5143" marR="5143" marT="5143" marB="0" anchor="ctr"/>
                </a:tc>
                <a:tc>
                  <a:txBody>
                    <a:bodyPr/>
                    <a:lstStyle/>
                    <a:p>
                      <a:pPr marL="0" algn="ctr" fontAlgn="b">
                        <a:spcBef>
                          <a:spcPts val="0"/>
                        </a:spcBef>
                      </a:pPr>
                      <a:r>
                        <a:rPr lang="en-GB" sz="1100" b="0" u="none" strike="noStrike" dirty="0">
                          <a:solidFill>
                            <a:srgbClr val="000000"/>
                          </a:solidFill>
                          <a:effectLst/>
                          <a:latin typeface="+mn-lt"/>
                        </a:rPr>
                        <a:t>1,440 </a:t>
                      </a:r>
                      <a:endParaRPr lang="en-GB" sz="1100" b="0" i="0" u="none" strike="noStrike" dirty="0">
                        <a:solidFill>
                          <a:srgbClr val="000000"/>
                        </a:solidFill>
                        <a:effectLst/>
                        <a:latin typeface="+mn-lt"/>
                      </a:endParaRPr>
                    </a:p>
                  </a:txBody>
                  <a:tcPr marL="5143" marR="5143" marT="5143" marB="0" anchor="ctr"/>
                </a:tc>
                <a:tc>
                  <a:txBody>
                    <a:bodyPr/>
                    <a:lstStyle/>
                    <a:p>
                      <a:pPr marL="0" algn="ctr" fontAlgn="ctr">
                        <a:spcBef>
                          <a:spcPts val="0"/>
                        </a:spcBef>
                      </a:pPr>
                      <a:r>
                        <a:rPr lang="en-GB" sz="1100" b="0" u="none" strike="noStrike" dirty="0">
                          <a:solidFill>
                            <a:srgbClr val="000000"/>
                          </a:solidFill>
                          <a:effectLst/>
                          <a:latin typeface="+mn-lt"/>
                        </a:rPr>
                        <a:t>-1%</a:t>
                      </a: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1759963724"/>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u="none" strike="noStrike" dirty="0">
                          <a:solidFill>
                            <a:srgbClr val="000000"/>
                          </a:solidFill>
                          <a:effectLst/>
                          <a:latin typeface="+mn-lt"/>
                        </a:rPr>
                        <a:t>Winter: Salt, snow removal</a:t>
                      </a:r>
                      <a:endParaRPr lang="en-GB" sz="1100" b="0" i="0" u="none" strike="noStrike" dirty="0">
                        <a:solidFill>
                          <a:srgbClr val="000000"/>
                        </a:solidFill>
                        <a:effectLst/>
                        <a:latin typeface="+mn-lt"/>
                      </a:endParaRPr>
                    </a:p>
                  </a:txBody>
                  <a:tcPr marL="5143" marR="5143" marT="5143" marB="0" anchor="ctr"/>
                </a:tc>
                <a:tc hMerge="1">
                  <a:txBody>
                    <a:bodyPr/>
                    <a:lstStyle/>
                    <a:p>
                      <a:pPr algn="l" fontAlgn="b"/>
                      <a:r>
                        <a:rPr lang="en-GB" sz="1200" b="0" u="none" strike="noStrike">
                          <a:solidFill>
                            <a:srgbClr val="000000"/>
                          </a:solidFill>
                          <a:effectLst/>
                          <a:latin typeface="+mn-lt"/>
                        </a:rPr>
                        <a:t>Winter: Salt, snow removal</a:t>
                      </a:r>
                      <a:endParaRPr lang="en-GB" sz="1200" b="0" i="0" u="none" strike="noStrike">
                        <a:solidFill>
                          <a:srgbClr val="000000"/>
                        </a:solidFill>
                        <a:effectLst/>
                        <a:latin typeface="+mn-lt"/>
                      </a:endParaRPr>
                    </a:p>
                  </a:txBody>
                  <a:tcPr marL="5143" marR="5143" marT="5143" marB="0" anchor="b"/>
                </a:tc>
                <a:tc>
                  <a:txBody>
                    <a:bodyPr/>
                    <a:lstStyle/>
                    <a:p>
                      <a:pPr marL="0" algn="ctr" fontAlgn="b">
                        <a:spcBef>
                          <a:spcPts val="0"/>
                        </a:spcBef>
                      </a:pPr>
                      <a:r>
                        <a:rPr lang="en-GB" sz="1100" b="0" u="none" strike="noStrike" dirty="0">
                          <a:solidFill>
                            <a:srgbClr val="000000"/>
                          </a:solidFill>
                          <a:effectLst/>
                          <a:latin typeface="+mn-lt"/>
                        </a:rPr>
                        <a:t>5,562 </a:t>
                      </a:r>
                      <a:endParaRPr lang="en-GB" sz="1100" b="0" i="0" u="none" strike="noStrike" dirty="0">
                        <a:solidFill>
                          <a:srgbClr val="000000"/>
                        </a:solidFill>
                        <a:effectLst/>
                        <a:latin typeface="+mn-lt"/>
                      </a:endParaRPr>
                    </a:p>
                  </a:txBody>
                  <a:tcPr marL="5143" marR="5143" marT="5143" marB="0" anchor="ctr"/>
                </a:tc>
                <a:tc>
                  <a:txBody>
                    <a:bodyPr/>
                    <a:lstStyle/>
                    <a:p>
                      <a:pPr marL="0" algn="ctr" fontAlgn="b">
                        <a:spcBef>
                          <a:spcPts val="0"/>
                        </a:spcBef>
                      </a:pPr>
                      <a:r>
                        <a:rPr lang="en-GB" sz="1100" b="0" u="none" strike="noStrike" dirty="0">
                          <a:solidFill>
                            <a:srgbClr val="000000"/>
                          </a:solidFill>
                          <a:effectLst/>
                          <a:latin typeface="+mn-lt"/>
                        </a:rPr>
                        <a:t>4,081</a:t>
                      </a:r>
                      <a:endParaRPr lang="en-GB" sz="1100" b="0" i="0" u="none" strike="noStrike" dirty="0">
                        <a:solidFill>
                          <a:srgbClr val="000000"/>
                        </a:solidFill>
                        <a:effectLst/>
                        <a:latin typeface="+mn-lt"/>
                      </a:endParaRPr>
                    </a:p>
                  </a:txBody>
                  <a:tcPr marL="5143" marR="5143" marT="5143" marB="0" anchor="ctr"/>
                </a:tc>
                <a:tc>
                  <a:txBody>
                    <a:bodyPr/>
                    <a:lstStyle/>
                    <a:p>
                      <a:pPr marL="0" algn="ctr" fontAlgn="ctr">
                        <a:spcBef>
                          <a:spcPts val="0"/>
                        </a:spcBef>
                      </a:pPr>
                      <a:r>
                        <a:rPr lang="en-GB" sz="1100" b="0" u="none" strike="noStrike" dirty="0">
                          <a:solidFill>
                            <a:srgbClr val="000000"/>
                          </a:solidFill>
                          <a:effectLst/>
                          <a:latin typeface="+mn-lt"/>
                        </a:rPr>
                        <a:t>-27%</a:t>
                      </a: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3209215409"/>
                  </a:ext>
                </a:extLst>
              </a:tr>
              <a:tr h="205481">
                <a:tc gridSpan="3">
                  <a:txBody>
                    <a:bodyPr/>
                    <a:lstStyle/>
                    <a:p>
                      <a:pPr marL="0" algn="l" fontAlgn="b">
                        <a:spcBef>
                          <a:spcPts val="0"/>
                        </a:spcBef>
                      </a:pPr>
                      <a:r>
                        <a:rPr lang="en-GB" sz="1100" b="1" i="0" u="none" strike="noStrike" dirty="0">
                          <a:solidFill>
                            <a:srgbClr val="000000"/>
                          </a:solidFill>
                          <a:effectLst/>
                          <a:latin typeface="+mn-lt"/>
                        </a:rPr>
                        <a:t>Grounds Maintenance</a:t>
                      </a:r>
                    </a:p>
                  </a:txBody>
                  <a:tcPr marL="5143" marR="5143" marT="5143" marB="0" anchor="b"/>
                </a:tc>
                <a:tc hMerge="1">
                  <a:txBody>
                    <a:bodyPr/>
                    <a:lstStyle/>
                    <a:p>
                      <a:pPr marL="0" algn="l" fontAlgn="b">
                        <a:spcBef>
                          <a:spcPts val="0"/>
                        </a:spcBef>
                      </a:pPr>
                      <a:endParaRPr lang="en-GB" sz="900" b="0" i="0" u="none" strike="noStrike" dirty="0">
                        <a:solidFill>
                          <a:srgbClr val="000000"/>
                        </a:solidFill>
                        <a:effectLst/>
                        <a:latin typeface="+mn-lt"/>
                      </a:endParaRPr>
                    </a:p>
                  </a:txBody>
                  <a:tcPr marL="5143" marR="5143" marT="5143" marB="0" anchor="ctr"/>
                </a:tc>
                <a:tc hMerge="1">
                  <a:txBody>
                    <a:bodyPr/>
                    <a:lstStyle/>
                    <a:p>
                      <a:endParaRPr lang="en-US"/>
                    </a:p>
                  </a:txBody>
                  <a:tcPr/>
                </a:tc>
                <a:tc>
                  <a:txBody>
                    <a:bodyPr/>
                    <a:lstStyle/>
                    <a:p>
                      <a:pPr marL="0" algn="ctr" fontAlgn="b">
                        <a:spcBef>
                          <a:spcPts val="0"/>
                        </a:spcBef>
                      </a:pPr>
                      <a:endParaRPr lang="en-GB" sz="1100" b="0" i="0" u="none" strike="noStrike" dirty="0">
                        <a:solidFill>
                          <a:srgbClr val="000000"/>
                        </a:solidFill>
                        <a:effectLst/>
                        <a:latin typeface="+mn-lt"/>
                      </a:endParaRPr>
                    </a:p>
                  </a:txBody>
                  <a:tcPr marL="5143" marR="5143" marT="5143" marB="0" anchor="ctr"/>
                </a:tc>
                <a:tc>
                  <a:txBody>
                    <a:bodyPr/>
                    <a:lstStyle/>
                    <a:p>
                      <a:pPr marL="0" algn="ctr" fontAlgn="b">
                        <a:spcBef>
                          <a:spcPts val="0"/>
                        </a:spcBef>
                      </a:pPr>
                      <a:endParaRPr lang="en-GB" sz="1100" b="0" i="0" u="none" strike="noStrike" dirty="0">
                        <a:solidFill>
                          <a:srgbClr val="000000"/>
                        </a:solidFill>
                        <a:effectLst/>
                        <a:latin typeface="+mn-lt"/>
                      </a:endParaRPr>
                    </a:p>
                  </a:txBody>
                  <a:tcPr marL="5143" marR="5143" marT="5143" marB="0" anchor="ct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379427602"/>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Grounds Maintenance</a:t>
                      </a:r>
                    </a:p>
                  </a:txBody>
                  <a:tcPr marL="5143" marR="5143" marT="5143" marB="0" anchor="ctr"/>
                </a:tc>
                <a:tc hMerge="1">
                  <a:txBody>
                    <a:bodyPr/>
                    <a:lstStyle/>
                    <a:p>
                      <a:endParaRPr lang="en-US"/>
                    </a:p>
                  </a:txBody>
                  <a:tcP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69,618 </a:t>
                      </a:r>
                    </a:p>
                  </a:txBody>
                  <a:tcPr marL="5143" marR="5143" marT="5143" marB="0" anchor="b"/>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61,502</a:t>
                      </a:r>
                    </a:p>
                  </a:txBody>
                  <a:tcPr marL="5143" marR="5143" marT="5143" marB="0" anchor="b"/>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-12%</a:t>
                      </a:r>
                    </a:p>
                  </a:txBody>
                  <a:tcPr marL="5143" marR="5143" marT="5143" marB="0" anchor="ctr"/>
                </a:tc>
                <a:extLst>
                  <a:ext uri="{0D108BD9-81ED-4DB2-BD59-A6C34878D82A}">
                    <a16:rowId xmlns:a16="http://schemas.microsoft.com/office/drawing/2014/main" val="2512847785"/>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Tree Surgery</a:t>
                      </a:r>
                    </a:p>
                  </a:txBody>
                  <a:tcPr marL="5143" marR="5143" marT="5143" marB="0" anchor="ctr"/>
                </a:tc>
                <a:tc hMerge="1">
                  <a:txBody>
                    <a:bodyPr/>
                    <a:lstStyle/>
                    <a:p>
                      <a:endParaRPr lang="en-US"/>
                    </a:p>
                  </a:txBody>
                  <a:tcP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5,304 </a:t>
                      </a:r>
                    </a:p>
                  </a:txBody>
                  <a:tcPr marL="5143" marR="5143" marT="5143" marB="0" anchor="b"/>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30,334 </a:t>
                      </a:r>
                    </a:p>
                  </a:txBody>
                  <a:tcPr marL="5143" marR="5143" marT="5143" marB="0" anchor="b"/>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472%</a:t>
                      </a:r>
                    </a:p>
                  </a:txBody>
                  <a:tcPr marL="5143" marR="5143" marT="5143" marB="0" anchor="ctr"/>
                </a:tc>
                <a:extLst>
                  <a:ext uri="{0D108BD9-81ED-4DB2-BD59-A6C34878D82A}">
                    <a16:rowId xmlns:a16="http://schemas.microsoft.com/office/drawing/2014/main" val="820363406"/>
                  </a:ext>
                </a:extLst>
              </a:tr>
              <a:tr h="205481">
                <a:tc gridSpan="3">
                  <a:txBody>
                    <a:bodyPr/>
                    <a:lstStyle/>
                    <a:p>
                      <a:pPr marL="0" algn="l" fontAlgn="b">
                        <a:spcBef>
                          <a:spcPts val="0"/>
                        </a:spcBef>
                      </a:pPr>
                      <a:r>
                        <a:rPr lang="en-GB" sz="1100" b="1" i="0" u="none" strike="noStrike" dirty="0">
                          <a:solidFill>
                            <a:srgbClr val="000000"/>
                          </a:solidFill>
                          <a:effectLst/>
                          <a:latin typeface="+mn-lt"/>
                        </a:rPr>
                        <a:t>Insurance</a:t>
                      </a:r>
                    </a:p>
                  </a:txBody>
                  <a:tcPr marL="5143" marR="5143" marT="5143" marB="0" anchor="b"/>
                </a:tc>
                <a:tc hMerge="1">
                  <a:txBody>
                    <a:bodyPr/>
                    <a:lstStyle/>
                    <a:p>
                      <a:pPr marL="0" algn="l" fontAlgn="b">
                        <a:spcBef>
                          <a:spcPts val="0"/>
                        </a:spcBef>
                      </a:pPr>
                      <a:endParaRPr lang="en-GB" sz="900" b="0" i="0" u="none" strike="noStrike" dirty="0">
                        <a:solidFill>
                          <a:srgbClr val="000000"/>
                        </a:solidFill>
                        <a:effectLst/>
                        <a:latin typeface="+mn-lt"/>
                      </a:endParaRPr>
                    </a:p>
                  </a:txBody>
                  <a:tcPr marL="5143" marR="5143" marT="5143" marB="0" anchor="ctr"/>
                </a:tc>
                <a:tc hMerge="1">
                  <a:txBody>
                    <a:bodyPr/>
                    <a:lstStyle/>
                    <a:p>
                      <a:endParaRPr lang="en-US"/>
                    </a:p>
                  </a:txBody>
                  <a:tcPr/>
                </a:tc>
                <a:tc>
                  <a:txBody>
                    <a:bodyPr/>
                    <a:lstStyle/>
                    <a:p>
                      <a:pPr marL="0" algn="ctr" defTabSz="914400" rtl="0" eaLnBrk="1" fontAlgn="b" latinLnBrk="0" hangingPunct="1">
                        <a:spcBef>
                          <a:spcPts val="0"/>
                        </a:spcBef>
                      </a:pPr>
                      <a:endParaRPr lang="en-GB" sz="1100" b="0" u="none" strike="noStrike" kern="1200" dirty="0">
                        <a:solidFill>
                          <a:srgbClr val="000000"/>
                        </a:solidFill>
                        <a:effectLst/>
                        <a:latin typeface="+mn-lt"/>
                        <a:ea typeface="+mn-ea"/>
                        <a:cs typeface="+mn-cs"/>
                      </a:endParaRPr>
                    </a:p>
                  </a:txBody>
                  <a:tcPr marL="5143" marR="5143" marT="5143" marB="0" anchor="b"/>
                </a:tc>
                <a:tc>
                  <a:txBody>
                    <a:bodyPr/>
                    <a:lstStyle/>
                    <a:p>
                      <a:pPr marL="0" algn="ctr" defTabSz="914400" rtl="0" eaLnBrk="1" fontAlgn="b" latinLnBrk="0" hangingPunct="1">
                        <a:spcBef>
                          <a:spcPts val="0"/>
                        </a:spcBef>
                      </a:pPr>
                      <a:endParaRPr lang="en-GB" sz="1100" b="0" u="none" strike="noStrike" kern="1200" dirty="0">
                        <a:solidFill>
                          <a:srgbClr val="000000"/>
                        </a:solidFill>
                        <a:effectLst/>
                        <a:latin typeface="+mn-lt"/>
                        <a:ea typeface="+mn-ea"/>
                        <a:cs typeface="+mn-cs"/>
                      </a:endParaRPr>
                    </a:p>
                  </a:txBody>
                  <a:tcPr marL="5143" marR="5143" marT="5143" marB="0" anchor="b"/>
                </a:tc>
                <a:tc>
                  <a:txBody>
                    <a:bodyPr/>
                    <a:lstStyle/>
                    <a:p>
                      <a:pPr marL="0" algn="ctr" defTabSz="914400" rtl="0" eaLnBrk="1" fontAlgn="b" latinLnBrk="0" hangingPunct="1">
                        <a:spcBef>
                          <a:spcPts val="0"/>
                        </a:spcBef>
                      </a:pPr>
                      <a:endParaRPr lang="en-GB" sz="1100" b="0" u="none" strike="noStrike" kern="1200">
                        <a:solidFill>
                          <a:srgbClr val="000000"/>
                        </a:solidFill>
                        <a:effectLst/>
                        <a:latin typeface="+mn-lt"/>
                        <a:ea typeface="+mn-ea"/>
                        <a:cs typeface="+mn-cs"/>
                      </a:endParaRPr>
                    </a:p>
                  </a:txBody>
                  <a:tcPr marL="5143" marR="5143" marT="5143" marB="0" anchor="ctr"/>
                </a:tc>
                <a:extLst>
                  <a:ext uri="{0D108BD9-81ED-4DB2-BD59-A6C34878D82A}">
                    <a16:rowId xmlns:a16="http://schemas.microsoft.com/office/drawing/2014/main" val="1286910905"/>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Public Liability Insurance</a:t>
                      </a:r>
                    </a:p>
                  </a:txBody>
                  <a:tcPr marL="5143" marR="5143" marT="5143" marB="0" anchor="ctr"/>
                </a:tc>
                <a:tc hMerge="1">
                  <a:txBody>
                    <a:bodyPr/>
                    <a:lstStyle/>
                    <a:p>
                      <a:endParaRPr lang="en-US"/>
                    </a:p>
                  </a:txBody>
                  <a:tcP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1,994 </a:t>
                      </a:r>
                    </a:p>
                  </a:txBody>
                  <a:tcPr marL="5143" marR="5143" marT="5143" marB="0" anchor="b"/>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1,775 </a:t>
                      </a:r>
                    </a:p>
                  </a:txBody>
                  <a:tcPr marL="5143" marR="5143" marT="5143" marB="0" anchor="b"/>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-11%</a:t>
                      </a:r>
                    </a:p>
                  </a:txBody>
                  <a:tcPr marL="5143" marR="5143" marT="5143" marB="0" anchor="ctr"/>
                </a:tc>
                <a:extLst>
                  <a:ext uri="{0D108BD9-81ED-4DB2-BD59-A6C34878D82A}">
                    <a16:rowId xmlns:a16="http://schemas.microsoft.com/office/drawing/2014/main" val="1208807976"/>
                  </a:ext>
                </a:extLst>
              </a:tr>
              <a:tr h="205481">
                <a:tc gridSpan="3">
                  <a:txBody>
                    <a:bodyPr/>
                    <a:lstStyle/>
                    <a:p>
                      <a:pPr marL="0" algn="l" fontAlgn="b">
                        <a:spcBef>
                          <a:spcPts val="0"/>
                        </a:spcBef>
                      </a:pPr>
                      <a:r>
                        <a:rPr lang="en-GB" sz="1100" b="1" i="0" u="none" strike="noStrike" dirty="0">
                          <a:solidFill>
                            <a:srgbClr val="000000"/>
                          </a:solidFill>
                          <a:effectLst/>
                          <a:latin typeface="+mn-lt"/>
                        </a:rPr>
                        <a:t>Professional Fees</a:t>
                      </a:r>
                    </a:p>
                  </a:txBody>
                  <a:tcPr marL="5143" marR="5143" marT="5143" marB="0" anchor="b"/>
                </a:tc>
                <a:tc hMerge="1">
                  <a:txBody>
                    <a:bodyPr/>
                    <a:lstStyle/>
                    <a:p>
                      <a:pPr marL="0" algn="l" fontAlgn="b">
                        <a:spcBef>
                          <a:spcPts val="0"/>
                        </a:spcBef>
                      </a:pPr>
                      <a:endParaRPr lang="en-GB" sz="900" b="0" i="0" u="none" strike="noStrike" dirty="0">
                        <a:solidFill>
                          <a:srgbClr val="000000"/>
                        </a:solidFill>
                        <a:effectLst/>
                        <a:latin typeface="+mn-lt"/>
                      </a:endParaRPr>
                    </a:p>
                  </a:txBody>
                  <a:tcPr marL="5143" marR="5143" marT="5143" marB="0" anchor="ctr"/>
                </a:tc>
                <a:tc hMerge="1">
                  <a:txBody>
                    <a:bodyPr/>
                    <a:lstStyle/>
                    <a:p>
                      <a:endParaRPr lang="en-US"/>
                    </a:p>
                  </a:txBody>
                  <a:tcPr/>
                </a:tc>
                <a:tc>
                  <a:txBody>
                    <a:bodyPr/>
                    <a:lstStyle/>
                    <a:p>
                      <a:pPr marL="0" algn="ctr" defTabSz="914400" rtl="0" eaLnBrk="1" fontAlgn="b" latinLnBrk="0" hangingPunct="1">
                        <a:spcBef>
                          <a:spcPts val="0"/>
                        </a:spcBef>
                      </a:pPr>
                      <a:endParaRPr lang="en-GB" sz="1100" b="0" u="none" strike="noStrike" kern="1200">
                        <a:solidFill>
                          <a:srgbClr val="000000"/>
                        </a:solidFill>
                        <a:effectLst/>
                        <a:latin typeface="+mn-lt"/>
                        <a:ea typeface="+mn-ea"/>
                        <a:cs typeface="+mn-cs"/>
                      </a:endParaRPr>
                    </a:p>
                  </a:txBody>
                  <a:tcPr marL="5143" marR="5143" marT="5143" marB="0" anchor="b"/>
                </a:tc>
                <a:tc>
                  <a:txBody>
                    <a:bodyPr/>
                    <a:lstStyle/>
                    <a:p>
                      <a:pPr marL="0" algn="ctr" defTabSz="914400" rtl="0" eaLnBrk="1" fontAlgn="b" latinLnBrk="0" hangingPunct="1">
                        <a:spcBef>
                          <a:spcPts val="0"/>
                        </a:spcBef>
                      </a:pPr>
                      <a:endParaRPr lang="en-GB" sz="1100" b="0" u="none" strike="noStrike" kern="1200" dirty="0">
                        <a:solidFill>
                          <a:srgbClr val="000000"/>
                        </a:solidFill>
                        <a:effectLst/>
                        <a:latin typeface="+mn-lt"/>
                        <a:ea typeface="+mn-ea"/>
                        <a:cs typeface="+mn-cs"/>
                      </a:endParaRPr>
                    </a:p>
                  </a:txBody>
                  <a:tcPr marL="5143" marR="5143" marT="5143" marB="0" anchor="b"/>
                </a:tc>
                <a:tc>
                  <a:txBody>
                    <a:bodyPr/>
                    <a:lstStyle/>
                    <a:p>
                      <a:pPr marL="0" algn="ctr" defTabSz="914400" rtl="0" eaLnBrk="1" fontAlgn="b" latinLnBrk="0" hangingPunct="1">
                        <a:spcBef>
                          <a:spcPts val="0"/>
                        </a:spcBef>
                      </a:pPr>
                      <a:endParaRPr lang="en-GB" sz="1100" b="0" u="none" strike="noStrike" kern="1200">
                        <a:solidFill>
                          <a:srgbClr val="000000"/>
                        </a:solidFill>
                        <a:effectLst/>
                        <a:latin typeface="+mn-lt"/>
                        <a:ea typeface="+mn-ea"/>
                        <a:cs typeface="+mn-cs"/>
                      </a:endParaRPr>
                    </a:p>
                  </a:txBody>
                  <a:tcPr marL="5143" marR="5143" marT="5143" marB="0" anchor="ctr"/>
                </a:tc>
                <a:extLst>
                  <a:ext uri="{0D108BD9-81ED-4DB2-BD59-A6C34878D82A}">
                    <a16:rowId xmlns:a16="http://schemas.microsoft.com/office/drawing/2014/main" val="2317523730"/>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Management Fees</a:t>
                      </a:r>
                    </a:p>
                  </a:txBody>
                  <a:tcPr marL="5143" marR="5143" marT="5143" marB="0" anchor="ctr"/>
                </a:tc>
                <a:tc hMerge="1">
                  <a:txBody>
                    <a:bodyPr/>
                    <a:lstStyle/>
                    <a:p>
                      <a:endParaRPr lang="en-US"/>
                    </a:p>
                  </a:txBody>
                  <a:tcP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47,758**</a:t>
                      </a:r>
                    </a:p>
                  </a:txBody>
                  <a:tcPr marL="5143" marR="5143" marT="5143" marB="0" anchor="b"/>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43,863 </a:t>
                      </a:r>
                    </a:p>
                  </a:txBody>
                  <a:tcPr marL="5143" marR="5143" marT="5143" marB="0" anchor="b"/>
                </a:tc>
                <a:tc>
                  <a:txBody>
                    <a:bodyPr/>
                    <a:lstStyle/>
                    <a:p>
                      <a:pPr marL="0" algn="ctr" defTabSz="914400" rtl="0" eaLnBrk="1" fontAlgn="b" latinLnBrk="0" hangingPunct="1">
                        <a:spcBef>
                          <a:spcPts val="0"/>
                        </a:spcBef>
                      </a:pPr>
                      <a:r>
                        <a:rPr lang="en-GB" sz="1100" b="0" u="none" strike="noStrike" kern="1200">
                          <a:solidFill>
                            <a:srgbClr val="000000"/>
                          </a:solidFill>
                          <a:effectLst/>
                          <a:latin typeface="+mn-lt"/>
                          <a:ea typeface="+mn-ea"/>
                          <a:cs typeface="+mn-cs"/>
                        </a:rPr>
                        <a:t>-8%</a:t>
                      </a:r>
                    </a:p>
                  </a:txBody>
                  <a:tcPr marL="5143" marR="5143" marT="5143" marB="0" anchor="ctr"/>
                </a:tc>
                <a:extLst>
                  <a:ext uri="{0D108BD9-81ED-4DB2-BD59-A6C34878D82A}">
                    <a16:rowId xmlns:a16="http://schemas.microsoft.com/office/drawing/2014/main" val="2781977871"/>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Accountancy Fees</a:t>
                      </a:r>
                    </a:p>
                  </a:txBody>
                  <a:tcPr marL="5143" marR="5143" marT="5143" marB="0" anchor="ctr"/>
                </a:tc>
                <a:tc hMerge="1">
                  <a:txBody>
                    <a:bodyPr/>
                    <a:lstStyle/>
                    <a:p>
                      <a:endParaRPr lang="en-US"/>
                    </a:p>
                  </a:txBody>
                  <a:tcP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2,214 </a:t>
                      </a:r>
                    </a:p>
                  </a:txBody>
                  <a:tcPr marL="5143" marR="5143" marT="5143" marB="0" anchor="b"/>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0</a:t>
                      </a:r>
                    </a:p>
                  </a:txBody>
                  <a:tcPr marL="5143" marR="5143" marT="5143" marB="0" anchor="b"/>
                </a:tc>
                <a:tc>
                  <a:txBody>
                    <a:bodyPr/>
                    <a:lstStyle/>
                    <a:p>
                      <a:pPr marL="0" algn="ctr" defTabSz="914400" rtl="0" eaLnBrk="1" fontAlgn="b" latinLnBrk="0" hangingPunct="1">
                        <a:spcBef>
                          <a:spcPts val="0"/>
                        </a:spcBef>
                      </a:pPr>
                      <a:endParaRPr lang="en-GB" sz="1100" b="0" u="none" strike="noStrike" kern="1200" dirty="0">
                        <a:solidFill>
                          <a:srgbClr val="000000"/>
                        </a:solidFill>
                        <a:effectLst/>
                        <a:latin typeface="+mn-lt"/>
                        <a:ea typeface="+mn-ea"/>
                        <a:cs typeface="+mn-cs"/>
                      </a:endParaRPr>
                    </a:p>
                  </a:txBody>
                  <a:tcPr marL="5143" marR="5143" marT="5143" marB="0" anchor="ctr"/>
                </a:tc>
                <a:extLst>
                  <a:ext uri="{0D108BD9-81ED-4DB2-BD59-A6C34878D82A}">
                    <a16:rowId xmlns:a16="http://schemas.microsoft.com/office/drawing/2014/main" val="1052797035"/>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Health &amp; Safety</a:t>
                      </a:r>
                    </a:p>
                  </a:txBody>
                  <a:tcPr marL="5143" marR="5143" marT="5143" marB="0" anchor="ctr"/>
                </a:tc>
                <a:tc hMerge="1">
                  <a:txBody>
                    <a:bodyPr/>
                    <a:lstStyle/>
                    <a:p>
                      <a:endParaRPr lang="en-US"/>
                    </a:p>
                  </a:txBody>
                  <a:tcP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600 </a:t>
                      </a:r>
                    </a:p>
                  </a:txBody>
                  <a:tcPr marL="5143" marR="5143" marT="5143" marB="0" anchor="b"/>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0</a:t>
                      </a:r>
                    </a:p>
                  </a:txBody>
                  <a:tcPr marL="5143" marR="5143" marT="5143" marB="0" anchor="b"/>
                </a:tc>
                <a:tc>
                  <a:txBody>
                    <a:bodyPr/>
                    <a:lstStyle/>
                    <a:p>
                      <a:pPr marL="0" algn="ctr" defTabSz="914400" rtl="0" eaLnBrk="1" fontAlgn="b" latinLnBrk="0" hangingPunct="1">
                        <a:spcBef>
                          <a:spcPts val="0"/>
                        </a:spcBef>
                      </a:pPr>
                      <a:endParaRPr lang="en-GB" sz="1100" b="0" u="none" strike="noStrike" kern="1200" dirty="0">
                        <a:solidFill>
                          <a:srgbClr val="000000"/>
                        </a:solidFill>
                        <a:effectLst/>
                        <a:latin typeface="+mn-lt"/>
                        <a:ea typeface="+mn-ea"/>
                        <a:cs typeface="+mn-cs"/>
                      </a:endParaRPr>
                    </a:p>
                  </a:txBody>
                  <a:tcPr marL="5143" marR="5143" marT="5143" marB="0" anchor="ctr"/>
                </a:tc>
                <a:extLst>
                  <a:ext uri="{0D108BD9-81ED-4DB2-BD59-A6C34878D82A}">
                    <a16:rowId xmlns:a16="http://schemas.microsoft.com/office/drawing/2014/main" val="975781919"/>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Legal &amp; Professional</a:t>
                      </a:r>
                    </a:p>
                  </a:txBody>
                  <a:tcPr marL="5143" marR="5143" marT="5143" marB="0" anchor="ctr"/>
                </a:tc>
                <a:tc hMerge="1">
                  <a:txBody>
                    <a:bodyPr/>
                    <a:lstStyle/>
                    <a:p>
                      <a:endParaRPr lang="en-US"/>
                    </a:p>
                  </a:txBody>
                  <a:tcP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103 </a:t>
                      </a:r>
                    </a:p>
                  </a:txBody>
                  <a:tcPr marL="5143" marR="5143" marT="5143" marB="0" anchor="b"/>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25 </a:t>
                      </a:r>
                    </a:p>
                  </a:txBody>
                  <a:tcPr marL="5143" marR="5143" marT="5143" marB="0" anchor="b"/>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-76%</a:t>
                      </a:r>
                    </a:p>
                  </a:txBody>
                  <a:tcPr marL="5143" marR="5143" marT="5143" marB="0" anchor="ctr"/>
                </a:tc>
                <a:extLst>
                  <a:ext uri="{0D108BD9-81ED-4DB2-BD59-A6C34878D82A}">
                    <a16:rowId xmlns:a16="http://schemas.microsoft.com/office/drawing/2014/main" val="3347071859"/>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Sundry Expenses</a:t>
                      </a:r>
                    </a:p>
                  </a:txBody>
                  <a:tcPr marL="5143" marR="5143" marT="5143" marB="0" anchor="ctr"/>
                </a:tc>
                <a:tc hMerge="1">
                  <a:txBody>
                    <a:bodyPr/>
                    <a:lstStyle/>
                    <a:p>
                      <a:endParaRPr lang="en-US"/>
                    </a:p>
                  </a:txBody>
                  <a:tcP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259</a:t>
                      </a:r>
                    </a:p>
                  </a:txBody>
                  <a:tcPr marL="5143" marR="5143" marT="5143" marB="0" anchor="b"/>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172</a:t>
                      </a:r>
                    </a:p>
                  </a:txBody>
                  <a:tcPr marL="5143" marR="5143" marT="5143" marB="0" anchor="b"/>
                </a:tc>
                <a:tc>
                  <a:txBody>
                    <a:bodyPr/>
                    <a:lstStyle/>
                    <a:p>
                      <a:pPr marL="0" algn="ctr" defTabSz="914400" rtl="0" eaLnBrk="1" fontAlgn="b" latinLnBrk="0" hangingPunct="1">
                        <a:spcBef>
                          <a:spcPts val="0"/>
                        </a:spcBef>
                      </a:pPr>
                      <a:endParaRPr lang="en-GB" sz="1100" b="0" u="none" strike="noStrike" kern="1200" dirty="0">
                        <a:solidFill>
                          <a:srgbClr val="000000"/>
                        </a:solidFill>
                        <a:effectLst/>
                        <a:latin typeface="+mn-lt"/>
                        <a:ea typeface="+mn-ea"/>
                        <a:cs typeface="+mn-cs"/>
                      </a:endParaRPr>
                    </a:p>
                  </a:txBody>
                  <a:tcPr marL="5143" marR="5143" marT="5143" marB="0" anchor="ctr"/>
                </a:tc>
                <a:extLst>
                  <a:ext uri="{0D108BD9-81ED-4DB2-BD59-A6C34878D82A}">
                    <a16:rowId xmlns:a16="http://schemas.microsoft.com/office/drawing/2014/main" val="1266283636"/>
                  </a:ext>
                </a:extLst>
              </a:tr>
              <a:tr h="205481">
                <a:tc gridSpan="3">
                  <a:txBody>
                    <a:bodyPr/>
                    <a:lstStyle/>
                    <a:p>
                      <a:pPr marL="0" algn="l" fontAlgn="b">
                        <a:spcBef>
                          <a:spcPts val="0"/>
                        </a:spcBef>
                      </a:pPr>
                      <a:r>
                        <a:rPr lang="en-GB" sz="1100" b="1" i="0" u="none" strike="noStrike" dirty="0">
                          <a:solidFill>
                            <a:srgbClr val="000000"/>
                          </a:solidFill>
                          <a:effectLst/>
                          <a:latin typeface="+mn-lt"/>
                        </a:rPr>
                        <a:t>Other</a:t>
                      </a:r>
                    </a:p>
                  </a:txBody>
                  <a:tcPr marL="5143" marR="5143" marT="5143" marB="0" anchor="b"/>
                </a:tc>
                <a:tc hMerge="1">
                  <a:txBody>
                    <a:bodyPr/>
                    <a:lstStyle/>
                    <a:p>
                      <a:pPr marL="0" algn="l" fontAlgn="b">
                        <a:spcBef>
                          <a:spcPts val="0"/>
                        </a:spcBef>
                      </a:pPr>
                      <a:endParaRPr lang="en-GB" sz="900" b="0" i="0" u="none" strike="noStrike" dirty="0">
                        <a:solidFill>
                          <a:srgbClr val="000000"/>
                        </a:solidFill>
                        <a:effectLst/>
                        <a:latin typeface="+mn-lt"/>
                      </a:endParaRPr>
                    </a:p>
                  </a:txBody>
                  <a:tcPr marL="5143" marR="5143" marT="5143" marB="0" anchor="ctr"/>
                </a:tc>
                <a:tc hMerge="1">
                  <a:txBody>
                    <a:bodyPr/>
                    <a:lstStyle/>
                    <a:p>
                      <a:endParaRPr lang="en-US"/>
                    </a:p>
                  </a:txBody>
                  <a:tcPr/>
                </a:tc>
                <a:tc>
                  <a:txBody>
                    <a:bodyPr/>
                    <a:lstStyle/>
                    <a:p>
                      <a:pPr marL="0" algn="ctr" defTabSz="914400" rtl="0" eaLnBrk="1" fontAlgn="b" latinLnBrk="0" hangingPunct="1">
                        <a:spcBef>
                          <a:spcPts val="0"/>
                        </a:spcBef>
                      </a:pPr>
                      <a:endParaRPr lang="en-GB" sz="1100" b="0" u="none" strike="noStrike" kern="1200" dirty="0">
                        <a:solidFill>
                          <a:srgbClr val="000000"/>
                        </a:solidFill>
                        <a:effectLst/>
                        <a:latin typeface="+mn-lt"/>
                        <a:ea typeface="+mn-ea"/>
                        <a:cs typeface="+mn-cs"/>
                      </a:endParaRPr>
                    </a:p>
                  </a:txBody>
                  <a:tcPr marL="5143" marR="5143" marT="5143" marB="0" anchor="b"/>
                </a:tc>
                <a:tc>
                  <a:txBody>
                    <a:bodyPr/>
                    <a:lstStyle/>
                    <a:p>
                      <a:pPr marL="0" algn="ctr" defTabSz="914400" rtl="0" eaLnBrk="1" fontAlgn="b" latinLnBrk="0" hangingPunct="1">
                        <a:spcBef>
                          <a:spcPts val="0"/>
                        </a:spcBef>
                      </a:pPr>
                      <a:endParaRPr lang="en-GB" sz="1100" b="0" u="none" strike="noStrike" kern="1200" dirty="0">
                        <a:solidFill>
                          <a:srgbClr val="000000"/>
                        </a:solidFill>
                        <a:effectLst/>
                        <a:latin typeface="+mn-lt"/>
                        <a:ea typeface="+mn-ea"/>
                        <a:cs typeface="+mn-cs"/>
                      </a:endParaRPr>
                    </a:p>
                  </a:txBody>
                  <a:tcPr marL="5143" marR="5143" marT="5143" marB="0" anchor="b"/>
                </a:tc>
                <a:tc>
                  <a:txBody>
                    <a:bodyPr/>
                    <a:lstStyle/>
                    <a:p>
                      <a:pPr marL="0" algn="ctr" defTabSz="914400" rtl="0" eaLnBrk="1" fontAlgn="b" latinLnBrk="0" hangingPunct="1">
                        <a:spcBef>
                          <a:spcPts val="0"/>
                        </a:spcBef>
                      </a:pPr>
                      <a:endParaRPr lang="en-GB" sz="1100" b="0" u="none" strike="noStrike" kern="1200" dirty="0">
                        <a:solidFill>
                          <a:srgbClr val="000000"/>
                        </a:solidFill>
                        <a:effectLst/>
                        <a:latin typeface="+mn-lt"/>
                        <a:ea typeface="+mn-ea"/>
                        <a:cs typeface="+mn-cs"/>
                      </a:endParaRPr>
                    </a:p>
                  </a:txBody>
                  <a:tcPr marL="5143" marR="5143" marT="5143" marB="0" anchor="ctr"/>
                </a:tc>
                <a:extLst>
                  <a:ext uri="{0D108BD9-81ED-4DB2-BD59-A6C34878D82A}">
                    <a16:rowId xmlns:a16="http://schemas.microsoft.com/office/drawing/2014/main" val="1825870177"/>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Christmas</a:t>
                      </a:r>
                    </a:p>
                  </a:txBody>
                  <a:tcPr marL="5143" marR="5143" marT="5143" marB="0" anchor="ctr"/>
                </a:tc>
                <a:tc hMerge="1">
                  <a:txBody>
                    <a:bodyPr/>
                    <a:lstStyle/>
                    <a:p>
                      <a:endParaRPr lang="en-US"/>
                    </a:p>
                  </a:txBody>
                  <a:tcPr/>
                </a:tc>
                <a:tc>
                  <a:txBody>
                    <a:bodyPr/>
                    <a:lstStyle/>
                    <a:p>
                      <a:pPr marL="0" algn="ctr" fontAlgn="b">
                        <a:spcBef>
                          <a:spcPts val="0"/>
                        </a:spcBef>
                      </a:pPr>
                      <a:r>
                        <a:rPr lang="en-GB" sz="1100" b="0" i="0" u="none" strike="noStrike" dirty="0">
                          <a:solidFill>
                            <a:srgbClr val="000000"/>
                          </a:solidFill>
                          <a:effectLst/>
                          <a:latin typeface="+mn-lt"/>
                        </a:rPr>
                        <a:t>4,128</a:t>
                      </a:r>
                    </a:p>
                  </a:txBody>
                  <a:tcPr marL="5143" marR="5143" marT="5143" marB="0" anchor="ctr"/>
                </a:tc>
                <a:tc>
                  <a:txBody>
                    <a:bodyPr/>
                    <a:lstStyle/>
                    <a:p>
                      <a:pPr marL="0" algn="ctr" fontAlgn="b">
                        <a:spcBef>
                          <a:spcPts val="0"/>
                        </a:spcBef>
                      </a:pPr>
                      <a:r>
                        <a:rPr lang="en-GB" sz="1100" b="0" i="0" u="none" strike="noStrike" dirty="0">
                          <a:solidFill>
                            <a:srgbClr val="000000"/>
                          </a:solidFill>
                          <a:effectLst/>
                          <a:latin typeface="+mn-lt"/>
                        </a:rPr>
                        <a:t>1,915</a:t>
                      </a:r>
                    </a:p>
                  </a:txBody>
                  <a:tcPr marL="5143" marR="5143" marT="5143" marB="0" anchor="ctr"/>
                </a:tc>
                <a:tc>
                  <a:txBody>
                    <a:bodyPr/>
                    <a:lstStyle/>
                    <a:p>
                      <a:pPr marL="0" algn="ctr" fontAlgn="ctr">
                        <a:spcBef>
                          <a:spcPts val="0"/>
                        </a:spcBef>
                      </a:pPr>
                      <a:r>
                        <a:rPr lang="en-GB" sz="1100" b="0" i="0" u="none" strike="noStrike" dirty="0">
                          <a:solidFill>
                            <a:srgbClr val="000000"/>
                          </a:solidFill>
                          <a:effectLst/>
                          <a:latin typeface="+mn-lt"/>
                        </a:rPr>
                        <a:t>-53%</a:t>
                      </a:r>
                    </a:p>
                  </a:txBody>
                  <a:tcPr marL="5143" marR="5143" marT="5143" marB="0" anchor="ctr"/>
                </a:tc>
                <a:extLst>
                  <a:ext uri="{0D108BD9-81ED-4DB2-BD59-A6C34878D82A}">
                    <a16:rowId xmlns:a16="http://schemas.microsoft.com/office/drawing/2014/main" val="943121718"/>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Contribution to Reserves</a:t>
                      </a:r>
                    </a:p>
                  </a:txBody>
                  <a:tcPr marL="5143" marR="5143" marT="5143" marB="0" anchor="ctr"/>
                </a:tc>
                <a:tc hMerge="1">
                  <a:txBody>
                    <a:bodyPr/>
                    <a:lstStyle/>
                    <a:p>
                      <a:endParaRPr lang="en-US"/>
                    </a:p>
                  </a:txBody>
                  <a:tcPr/>
                </a:tc>
                <a:tc>
                  <a:txBody>
                    <a:bodyPr/>
                    <a:lstStyle/>
                    <a:p>
                      <a:pPr marL="0" algn="ctr" fontAlgn="b">
                        <a:spcBef>
                          <a:spcPts val="0"/>
                        </a:spcBef>
                      </a:pPr>
                      <a:r>
                        <a:rPr lang="en-GB" sz="1100" b="0" i="0" u="none" strike="noStrike" dirty="0">
                          <a:solidFill>
                            <a:srgbClr val="000000"/>
                          </a:solidFill>
                          <a:effectLst/>
                          <a:latin typeface="+mn-lt"/>
                        </a:rPr>
                        <a:t>15,068</a:t>
                      </a:r>
                    </a:p>
                  </a:txBody>
                  <a:tcPr marL="5143" marR="5143" marT="5143" marB="0" anchor="ctr"/>
                </a:tc>
                <a:tc>
                  <a:txBody>
                    <a:bodyPr/>
                    <a:lstStyle/>
                    <a:p>
                      <a:pPr marL="0" algn="ctr" fontAlgn="b">
                        <a:spcBef>
                          <a:spcPts val="0"/>
                        </a:spcBef>
                      </a:pPr>
                      <a:r>
                        <a:rPr lang="en-GB" sz="1100" b="0" i="0" u="none" strike="noStrike" dirty="0">
                          <a:solidFill>
                            <a:srgbClr val="000000"/>
                          </a:solidFill>
                          <a:effectLst/>
                          <a:latin typeface="+mn-lt"/>
                        </a:rPr>
                        <a:t>0</a:t>
                      </a:r>
                    </a:p>
                  </a:txBody>
                  <a:tcPr marL="5143" marR="5143" marT="5143" marB="0" anchor="ct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482763273"/>
                  </a:ext>
                </a:extLst>
              </a:tr>
              <a:tr h="205481">
                <a:tc gridSpan="3">
                  <a:txBody>
                    <a:bodyPr/>
                    <a:lstStyle/>
                    <a:p>
                      <a:pPr marL="0" algn="l" fontAlgn="b">
                        <a:spcBef>
                          <a:spcPts val="0"/>
                        </a:spcBef>
                      </a:pPr>
                      <a:r>
                        <a:rPr lang="en-GB" sz="1100" b="0" i="0" u="none" strike="noStrike" dirty="0">
                          <a:solidFill>
                            <a:srgbClr val="000000"/>
                          </a:solidFill>
                          <a:effectLst/>
                          <a:latin typeface="+mn-lt"/>
                        </a:rPr>
                        <a:t>TOTAL EXPENDITURE</a:t>
                      </a:r>
                    </a:p>
                  </a:txBody>
                  <a:tcPr marL="5143" marR="5143" marT="5143" marB="0" anchor="b">
                    <a:solidFill>
                      <a:srgbClr val="00B0F0"/>
                    </a:solidFill>
                  </a:tcPr>
                </a:tc>
                <a:tc hMerge="1">
                  <a:txBody>
                    <a:bodyPr/>
                    <a:lstStyle/>
                    <a:p>
                      <a:pPr marL="0" algn="l" fontAlgn="b">
                        <a:spcBef>
                          <a:spcPts val="0"/>
                        </a:spcBef>
                      </a:pPr>
                      <a:endParaRPr lang="en-GB" sz="900" b="0" i="0" u="none" strike="noStrike" dirty="0">
                        <a:solidFill>
                          <a:srgbClr val="000000"/>
                        </a:solidFill>
                        <a:effectLst/>
                        <a:latin typeface="+mn-lt"/>
                      </a:endParaRPr>
                    </a:p>
                  </a:txBody>
                  <a:tcPr marL="5143" marR="5143" marT="5143" marB="0" anchor="ctr"/>
                </a:tc>
                <a:tc hMerge="1">
                  <a:txBody>
                    <a:bodyPr/>
                    <a:lstStyle/>
                    <a:p>
                      <a:endParaRPr lang="en-US"/>
                    </a:p>
                  </a:txBody>
                  <a:tcPr/>
                </a:tc>
                <a:tc>
                  <a:txBody>
                    <a:bodyPr/>
                    <a:lstStyle/>
                    <a:p>
                      <a:pPr marL="0" algn="ctr" fontAlgn="b">
                        <a:spcBef>
                          <a:spcPts val="0"/>
                        </a:spcBef>
                      </a:pPr>
                      <a:r>
                        <a:rPr lang="en-GB" sz="1100" b="0" i="0" u="none" strike="noStrike" dirty="0">
                          <a:solidFill>
                            <a:srgbClr val="000000"/>
                          </a:solidFill>
                          <a:effectLst/>
                          <a:latin typeface="+mn-lt"/>
                        </a:rPr>
                        <a:t>156,916</a:t>
                      </a:r>
                    </a:p>
                  </a:txBody>
                  <a:tcPr marL="5143" marR="5143" marT="5143" marB="0" anchor="ctr">
                    <a:solidFill>
                      <a:srgbClr val="00B0F0"/>
                    </a:solidFill>
                  </a:tcPr>
                </a:tc>
                <a:tc>
                  <a:txBody>
                    <a:bodyPr/>
                    <a:lstStyle/>
                    <a:p>
                      <a:pPr marL="0" algn="ctr" fontAlgn="b">
                        <a:spcBef>
                          <a:spcPts val="0"/>
                        </a:spcBef>
                      </a:pPr>
                      <a:r>
                        <a:rPr lang="en-GB" sz="1100" b="0" i="0" u="none" strike="noStrike" dirty="0">
                          <a:solidFill>
                            <a:srgbClr val="000000"/>
                          </a:solidFill>
                          <a:effectLst/>
                          <a:latin typeface="+mn-lt"/>
                        </a:rPr>
                        <a:t>148,037</a:t>
                      </a:r>
                    </a:p>
                  </a:txBody>
                  <a:tcPr marL="5143" marR="5143" marT="5143" marB="0" anchor="ctr">
                    <a:solidFill>
                      <a:srgbClr val="00B0F0"/>
                    </a:solidFill>
                  </a:tcPr>
                </a:tc>
                <a:tc>
                  <a:txBody>
                    <a:bodyPr/>
                    <a:lstStyle/>
                    <a:p>
                      <a:pPr marL="0" algn="ctr" fontAlgn="ctr">
                        <a:spcBef>
                          <a:spcPts val="0"/>
                        </a:spcBef>
                      </a:pPr>
                      <a:r>
                        <a:rPr lang="en-GB" sz="1100" b="0" i="0" u="none" strike="noStrike" dirty="0">
                          <a:solidFill>
                            <a:srgbClr val="000000"/>
                          </a:solidFill>
                          <a:effectLst/>
                          <a:latin typeface="+mn-lt"/>
                        </a:rPr>
                        <a:t>-6%</a:t>
                      </a:r>
                    </a:p>
                  </a:txBody>
                  <a:tcPr marL="5143" marR="5143" marT="5143" marB="0" anchor="ctr">
                    <a:solidFill>
                      <a:srgbClr val="00B0F0"/>
                    </a:solidFill>
                  </a:tcPr>
                </a:tc>
                <a:extLst>
                  <a:ext uri="{0D108BD9-81ED-4DB2-BD59-A6C34878D82A}">
                    <a16:rowId xmlns:a16="http://schemas.microsoft.com/office/drawing/2014/main" val="3895803297"/>
                  </a:ext>
                </a:extLst>
              </a:tr>
              <a:tr h="205481">
                <a:tc gridSpan="3">
                  <a:txBody>
                    <a:bodyPr/>
                    <a:lstStyle/>
                    <a:p>
                      <a:pPr marL="0" algn="l" fontAlgn="b">
                        <a:spcBef>
                          <a:spcPts val="0"/>
                        </a:spcBef>
                      </a:pPr>
                      <a:r>
                        <a:rPr lang="en-GB" sz="1100" b="1" i="0" u="none" strike="noStrike" dirty="0">
                          <a:solidFill>
                            <a:srgbClr val="000000"/>
                          </a:solidFill>
                          <a:effectLst/>
                          <a:latin typeface="+mn-lt"/>
                        </a:rPr>
                        <a:t>Income</a:t>
                      </a:r>
                    </a:p>
                  </a:txBody>
                  <a:tcPr marL="5143" marR="5143" marT="5143" marB="0" anchor="b"/>
                </a:tc>
                <a:tc hMerge="1">
                  <a:txBody>
                    <a:bodyPr/>
                    <a:lstStyle/>
                    <a:p>
                      <a:pPr marL="0" algn="l" fontAlgn="b">
                        <a:spcBef>
                          <a:spcPts val="0"/>
                        </a:spcBef>
                      </a:pPr>
                      <a:endParaRPr lang="en-GB" sz="900" b="0" i="0" u="none" strike="noStrike" dirty="0">
                        <a:solidFill>
                          <a:srgbClr val="000000"/>
                        </a:solidFill>
                        <a:effectLst/>
                        <a:latin typeface="+mn-lt"/>
                      </a:endParaRPr>
                    </a:p>
                  </a:txBody>
                  <a:tcPr marL="5143" marR="5143" marT="5143" marB="0" anchor="ctr"/>
                </a:tc>
                <a:tc hMerge="1">
                  <a:txBody>
                    <a:bodyPr/>
                    <a:lstStyle/>
                    <a:p>
                      <a:endParaRPr lang="en-US"/>
                    </a:p>
                  </a:txBody>
                  <a:tcPr/>
                </a:tc>
                <a:tc>
                  <a:txBody>
                    <a:bodyPr/>
                    <a:lstStyle/>
                    <a:p>
                      <a:pPr marL="0" algn="ctr" fontAlgn="b">
                        <a:spcBef>
                          <a:spcPts val="0"/>
                        </a:spcBef>
                      </a:pPr>
                      <a:endParaRPr lang="en-GB" sz="1100" b="0" i="0" u="none" strike="noStrike" dirty="0">
                        <a:solidFill>
                          <a:srgbClr val="000000"/>
                        </a:solidFill>
                        <a:effectLst/>
                        <a:latin typeface="+mn-lt"/>
                      </a:endParaRPr>
                    </a:p>
                  </a:txBody>
                  <a:tcPr marL="5143" marR="5143" marT="5143" marB="0" anchor="ctr"/>
                </a:tc>
                <a:tc>
                  <a:txBody>
                    <a:bodyPr/>
                    <a:lstStyle/>
                    <a:p>
                      <a:pPr marL="0" algn="ctr" fontAlgn="b">
                        <a:spcBef>
                          <a:spcPts val="0"/>
                        </a:spcBef>
                      </a:pPr>
                      <a:endParaRPr lang="en-GB" sz="1100" b="0" i="0" u="none" strike="noStrike" dirty="0">
                        <a:solidFill>
                          <a:srgbClr val="000000"/>
                        </a:solidFill>
                        <a:effectLst/>
                        <a:latin typeface="+mn-lt"/>
                      </a:endParaRPr>
                    </a:p>
                  </a:txBody>
                  <a:tcPr marL="5143" marR="5143" marT="5143" marB="0" anchor="ct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4064929797"/>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r>
                        <a:rPr lang="en-US" sz="1100" dirty="0"/>
                        <a:t>Service Charge</a:t>
                      </a:r>
                    </a:p>
                  </a:txBody>
                  <a:tcPr marL="5143" marR="5143" marT="5143" marB="0" anchor="b"/>
                </a:tc>
                <a:tc hMerge="1">
                  <a:txBody>
                    <a:bodyPr/>
                    <a:lstStyle/>
                    <a:p>
                      <a:endParaRPr lang="en-US"/>
                    </a:p>
                  </a:txBody>
                  <a:tcPr/>
                </a:tc>
                <a:tc>
                  <a:txBody>
                    <a:bodyPr/>
                    <a:lstStyle/>
                    <a:p>
                      <a:pPr marL="0" algn="ctr" fontAlgn="b">
                        <a:spcBef>
                          <a:spcPts val="0"/>
                        </a:spcBef>
                      </a:pPr>
                      <a:r>
                        <a:rPr lang="en-GB" sz="1100" b="0" i="0" u="none" strike="noStrike" dirty="0">
                          <a:solidFill>
                            <a:srgbClr val="000000"/>
                          </a:solidFill>
                          <a:effectLst/>
                          <a:latin typeface="+mn-lt"/>
                        </a:rPr>
                        <a:t>143,842</a:t>
                      </a:r>
                    </a:p>
                  </a:txBody>
                  <a:tcPr marL="5143" marR="5143" marT="5143" marB="0" anchor="ctr"/>
                </a:tc>
                <a:tc>
                  <a:txBody>
                    <a:bodyPr/>
                    <a:lstStyle/>
                    <a:p>
                      <a:pPr marL="0" algn="ctr" fontAlgn="b">
                        <a:spcBef>
                          <a:spcPts val="0"/>
                        </a:spcBef>
                      </a:pPr>
                      <a:r>
                        <a:rPr lang="en-GB" sz="1100" b="0" i="0" u="none" strike="noStrike" dirty="0">
                          <a:solidFill>
                            <a:srgbClr val="000000"/>
                          </a:solidFill>
                          <a:effectLst/>
                          <a:latin typeface="+mn-lt"/>
                        </a:rPr>
                        <a:t>125,233</a:t>
                      </a:r>
                    </a:p>
                  </a:txBody>
                  <a:tcPr marL="5143" marR="5143" marT="5143" marB="0" anchor="ctr"/>
                </a:tc>
                <a:tc>
                  <a:txBody>
                    <a:bodyPr/>
                    <a:lstStyle/>
                    <a:p>
                      <a:pPr marL="0" algn="ctr" fontAlgn="ctr">
                        <a:spcBef>
                          <a:spcPts val="0"/>
                        </a:spcBef>
                      </a:pPr>
                      <a:r>
                        <a:rPr lang="en-GB" sz="1100" b="0" i="0" u="none" strike="noStrike" dirty="0">
                          <a:solidFill>
                            <a:srgbClr val="000000"/>
                          </a:solidFill>
                          <a:effectLst/>
                          <a:latin typeface="+mn-lt"/>
                        </a:rPr>
                        <a:t>-18%</a:t>
                      </a:r>
                    </a:p>
                  </a:txBody>
                  <a:tcPr marL="5143" marR="5143" marT="5143" marB="0" anchor="ctr"/>
                </a:tc>
                <a:extLst>
                  <a:ext uri="{0D108BD9-81ED-4DB2-BD59-A6C34878D82A}">
                    <a16:rowId xmlns:a16="http://schemas.microsoft.com/office/drawing/2014/main" val="3854303051"/>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r>
                        <a:rPr lang="en-US" sz="1100" dirty="0"/>
                        <a:t>Reserve Charge</a:t>
                      </a:r>
                    </a:p>
                  </a:txBody>
                  <a:tcPr marL="5143" marR="5143" marT="5143" marB="0" anchor="b"/>
                </a:tc>
                <a:tc hMerge="1">
                  <a:txBody>
                    <a:bodyPr/>
                    <a:lstStyle/>
                    <a:p>
                      <a:endParaRPr lang="en-US"/>
                    </a:p>
                  </a:txBody>
                  <a:tcPr/>
                </a:tc>
                <a:tc>
                  <a:txBody>
                    <a:bodyPr/>
                    <a:lstStyle/>
                    <a:p>
                      <a:pPr marL="0" algn="ctr" fontAlgn="b">
                        <a:spcBef>
                          <a:spcPts val="0"/>
                        </a:spcBef>
                      </a:pPr>
                      <a:r>
                        <a:rPr lang="en-GB" sz="1100" b="0" i="0" u="none" strike="noStrike" dirty="0">
                          <a:solidFill>
                            <a:srgbClr val="000000"/>
                          </a:solidFill>
                          <a:effectLst/>
                          <a:latin typeface="+mn-lt"/>
                        </a:rPr>
                        <a:t>15,068</a:t>
                      </a:r>
                    </a:p>
                  </a:txBody>
                  <a:tcPr marL="5143" marR="5143" marT="5143" marB="0" anchor="ctr"/>
                </a:tc>
                <a:tc>
                  <a:txBody>
                    <a:bodyPr/>
                    <a:lstStyle/>
                    <a:p>
                      <a:pPr marL="0" algn="ctr" fontAlgn="b">
                        <a:spcBef>
                          <a:spcPts val="0"/>
                        </a:spcBef>
                      </a:pPr>
                      <a:r>
                        <a:rPr lang="en-GB" sz="1100" b="0" i="0" u="none" strike="noStrike" dirty="0">
                          <a:solidFill>
                            <a:srgbClr val="000000"/>
                          </a:solidFill>
                          <a:effectLst/>
                          <a:latin typeface="+mn-lt"/>
                        </a:rPr>
                        <a:t>0</a:t>
                      </a:r>
                    </a:p>
                  </a:txBody>
                  <a:tcPr marL="5143" marR="5143" marT="5143" marB="0" anchor="ct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1373878762"/>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r>
                        <a:rPr lang="en-US" sz="1100" dirty="0"/>
                        <a:t>Bank Interest</a:t>
                      </a:r>
                    </a:p>
                  </a:txBody>
                  <a:tcPr marL="5143" marR="5143" marT="5143" marB="0" anchor="b"/>
                </a:tc>
                <a:tc hMerge="1">
                  <a:txBody>
                    <a:bodyPr/>
                    <a:lstStyle/>
                    <a:p>
                      <a:endParaRPr lang="en-US"/>
                    </a:p>
                  </a:txBody>
                  <a:tcPr/>
                </a:tc>
                <a:tc>
                  <a:txBody>
                    <a:bodyPr/>
                    <a:lstStyle/>
                    <a:p>
                      <a:pPr marL="0" algn="ctr" fontAlgn="b">
                        <a:spcBef>
                          <a:spcPts val="0"/>
                        </a:spcBef>
                      </a:pPr>
                      <a:r>
                        <a:rPr lang="en-GB" sz="1100" b="0" i="0" u="none" strike="noStrike" dirty="0">
                          <a:solidFill>
                            <a:srgbClr val="000000"/>
                          </a:solidFill>
                          <a:effectLst/>
                          <a:latin typeface="+mn-lt"/>
                        </a:rPr>
                        <a:t>21</a:t>
                      </a:r>
                    </a:p>
                  </a:txBody>
                  <a:tcPr marL="5143" marR="5143" marT="5143" marB="0" anchor="ctr"/>
                </a:tc>
                <a:tc>
                  <a:txBody>
                    <a:bodyPr/>
                    <a:lstStyle/>
                    <a:p>
                      <a:pPr marL="0" algn="ctr" fontAlgn="b">
                        <a:spcBef>
                          <a:spcPts val="0"/>
                        </a:spcBef>
                      </a:pPr>
                      <a:r>
                        <a:rPr lang="en-GB" sz="1100" b="0" i="0" u="none" strike="noStrike" dirty="0">
                          <a:solidFill>
                            <a:srgbClr val="000000"/>
                          </a:solidFill>
                          <a:effectLst/>
                          <a:latin typeface="+mn-lt"/>
                        </a:rPr>
                        <a:t>53</a:t>
                      </a:r>
                    </a:p>
                  </a:txBody>
                  <a:tcPr marL="5143" marR="5143" marT="5143" marB="0" anchor="ctr"/>
                </a:tc>
                <a:tc>
                  <a:txBody>
                    <a:bodyPr/>
                    <a:lstStyle/>
                    <a:p>
                      <a:pPr marL="0" algn="ctr" fontAlgn="ctr">
                        <a:spcBef>
                          <a:spcPts val="0"/>
                        </a:spcBef>
                      </a:pPr>
                      <a:r>
                        <a:rPr lang="en-GB" sz="1100" b="0" i="0" u="none" strike="noStrike" dirty="0">
                          <a:solidFill>
                            <a:srgbClr val="000000"/>
                          </a:solidFill>
                          <a:effectLst/>
                          <a:latin typeface="+mn-lt"/>
                        </a:rPr>
                        <a:t>152%</a:t>
                      </a:r>
                    </a:p>
                  </a:txBody>
                  <a:tcPr marL="5143" marR="5143" marT="5143" marB="0" anchor="ctr"/>
                </a:tc>
                <a:extLst>
                  <a:ext uri="{0D108BD9-81ED-4DB2-BD59-A6C34878D82A}">
                    <a16:rowId xmlns:a16="http://schemas.microsoft.com/office/drawing/2014/main" val="4157650242"/>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r>
                        <a:rPr lang="en-US" sz="1100" dirty="0"/>
                        <a:t>Other income</a:t>
                      </a:r>
                    </a:p>
                  </a:txBody>
                  <a:tcPr marL="5143" marR="5143" marT="5143" marB="0" anchor="b"/>
                </a:tc>
                <a:tc hMerge="1">
                  <a:txBody>
                    <a:bodyPr/>
                    <a:lstStyle/>
                    <a:p>
                      <a:endParaRPr lang="en-US"/>
                    </a:p>
                  </a:txBody>
                  <a:tcPr/>
                </a:tc>
                <a:tc>
                  <a:txBody>
                    <a:bodyPr/>
                    <a:lstStyle/>
                    <a:p>
                      <a:pPr marL="0" algn="ctr" fontAlgn="b">
                        <a:spcBef>
                          <a:spcPts val="0"/>
                        </a:spcBef>
                      </a:pPr>
                      <a:r>
                        <a:rPr lang="en-GB" sz="1100" b="0" i="0" u="none" strike="noStrike" dirty="0">
                          <a:solidFill>
                            <a:srgbClr val="000000"/>
                          </a:solidFill>
                          <a:effectLst/>
                          <a:latin typeface="+mn-lt"/>
                        </a:rPr>
                        <a:t>200</a:t>
                      </a:r>
                    </a:p>
                  </a:txBody>
                  <a:tcPr marL="5143" marR="5143" marT="5143" marB="0" anchor="ctr"/>
                </a:tc>
                <a:tc>
                  <a:txBody>
                    <a:bodyPr/>
                    <a:lstStyle/>
                    <a:p>
                      <a:pPr marL="0" algn="ctr" fontAlgn="b">
                        <a:spcBef>
                          <a:spcPts val="0"/>
                        </a:spcBef>
                      </a:pPr>
                      <a:r>
                        <a:rPr lang="en-GB" sz="1100" b="0" i="0" u="none" strike="noStrike" dirty="0">
                          <a:solidFill>
                            <a:srgbClr val="000000"/>
                          </a:solidFill>
                          <a:effectLst/>
                          <a:latin typeface="+mn-lt"/>
                        </a:rPr>
                        <a:t>416</a:t>
                      </a:r>
                    </a:p>
                  </a:txBody>
                  <a:tcPr marL="5143" marR="5143" marT="5143" marB="0" anchor="ctr"/>
                </a:tc>
                <a:tc>
                  <a:txBody>
                    <a:bodyPr/>
                    <a:lstStyle/>
                    <a:p>
                      <a:pPr marL="0" algn="ctr" fontAlgn="ctr">
                        <a:spcBef>
                          <a:spcPts val="0"/>
                        </a:spcBef>
                      </a:pPr>
                      <a:r>
                        <a:rPr lang="en-GB" sz="1100" b="0" i="0" u="none" strike="noStrike" dirty="0">
                          <a:solidFill>
                            <a:srgbClr val="000000"/>
                          </a:solidFill>
                          <a:effectLst/>
                          <a:latin typeface="+mn-lt"/>
                        </a:rPr>
                        <a:t>108%</a:t>
                      </a:r>
                    </a:p>
                  </a:txBody>
                  <a:tcPr marL="5143" marR="5143" marT="5143" marB="0" anchor="ctr"/>
                </a:tc>
                <a:extLst>
                  <a:ext uri="{0D108BD9-81ED-4DB2-BD59-A6C34878D82A}">
                    <a16:rowId xmlns:a16="http://schemas.microsoft.com/office/drawing/2014/main" val="1170114379"/>
                  </a:ext>
                </a:extLst>
              </a:tr>
              <a:tr h="205481">
                <a:tc gridSpan="3">
                  <a:txBody>
                    <a:bodyPr/>
                    <a:lstStyle/>
                    <a:p>
                      <a:pPr marL="0" algn="l" fontAlgn="b">
                        <a:spcBef>
                          <a:spcPts val="0"/>
                        </a:spcBef>
                      </a:pPr>
                      <a:r>
                        <a:rPr lang="en-GB" sz="1100" b="0" i="0" u="none" strike="noStrike" dirty="0">
                          <a:solidFill>
                            <a:srgbClr val="000000"/>
                          </a:solidFill>
                          <a:effectLst/>
                          <a:latin typeface="+mn-lt"/>
                        </a:rPr>
                        <a:t>TOTAL INCOME</a:t>
                      </a:r>
                    </a:p>
                  </a:txBody>
                  <a:tcPr marL="5143" marR="5143" marT="5143" marB="0" anchor="b">
                    <a:solidFill>
                      <a:schemeClr val="accent6">
                        <a:lumMod val="60000"/>
                        <a:lumOff val="40000"/>
                      </a:schemeClr>
                    </a:solidFill>
                  </a:tcPr>
                </a:tc>
                <a:tc hMerge="1">
                  <a:txBody>
                    <a:bodyPr/>
                    <a:lstStyle/>
                    <a:p>
                      <a:endParaRPr lang="en-US" sz="900" dirty="0"/>
                    </a:p>
                  </a:txBody>
                  <a:tcPr marL="5143" marR="5143" marT="5143" marB="0" anchor="b"/>
                </a:tc>
                <a:tc hMerge="1">
                  <a:txBody>
                    <a:bodyPr/>
                    <a:lstStyle/>
                    <a:p>
                      <a:endParaRPr lang="en-US"/>
                    </a:p>
                  </a:txBody>
                  <a:tcPr/>
                </a:tc>
                <a:tc>
                  <a:txBody>
                    <a:bodyPr/>
                    <a:lstStyle/>
                    <a:p>
                      <a:pPr marL="0" algn="ctr" fontAlgn="b">
                        <a:spcBef>
                          <a:spcPts val="0"/>
                        </a:spcBef>
                      </a:pPr>
                      <a:r>
                        <a:rPr lang="en-GB" sz="1100" b="0" i="0" u="none" strike="noStrike" dirty="0">
                          <a:solidFill>
                            <a:srgbClr val="000000"/>
                          </a:solidFill>
                          <a:effectLst/>
                          <a:latin typeface="+mn-lt"/>
                        </a:rPr>
                        <a:t>159,131</a:t>
                      </a:r>
                    </a:p>
                  </a:txBody>
                  <a:tcPr marL="5143" marR="5143" marT="5143" marB="0" anchor="ctr">
                    <a:solidFill>
                      <a:schemeClr val="accent6">
                        <a:lumMod val="60000"/>
                        <a:lumOff val="40000"/>
                      </a:schemeClr>
                    </a:solidFill>
                  </a:tcPr>
                </a:tc>
                <a:tc>
                  <a:txBody>
                    <a:bodyPr/>
                    <a:lstStyle/>
                    <a:p>
                      <a:pPr marL="0" algn="ctr" fontAlgn="b">
                        <a:spcBef>
                          <a:spcPts val="0"/>
                        </a:spcBef>
                      </a:pPr>
                      <a:r>
                        <a:rPr lang="en-GB" sz="1100" b="0" i="0" u="none" strike="noStrike" dirty="0">
                          <a:solidFill>
                            <a:srgbClr val="000000"/>
                          </a:solidFill>
                          <a:effectLst/>
                          <a:latin typeface="+mn-lt"/>
                        </a:rPr>
                        <a:t>125,702</a:t>
                      </a:r>
                    </a:p>
                  </a:txBody>
                  <a:tcPr marL="5143" marR="5143" marT="5143" marB="0" anchor="ctr">
                    <a:solidFill>
                      <a:schemeClr val="accent6">
                        <a:lumMod val="60000"/>
                        <a:lumOff val="40000"/>
                      </a:schemeClr>
                    </a:solidFill>
                  </a:tcPr>
                </a:tc>
                <a:tc>
                  <a:txBody>
                    <a:bodyPr/>
                    <a:lstStyle/>
                    <a:p>
                      <a:pPr marL="0" algn="ctr" fontAlgn="ctr">
                        <a:spcBef>
                          <a:spcPts val="0"/>
                        </a:spcBef>
                      </a:pPr>
                      <a:r>
                        <a:rPr lang="en-GB" sz="1100" b="0" i="0" u="none" strike="noStrike" dirty="0">
                          <a:solidFill>
                            <a:srgbClr val="000000"/>
                          </a:solidFill>
                          <a:effectLst/>
                          <a:latin typeface="+mn-lt"/>
                        </a:rPr>
                        <a:t>-25%</a:t>
                      </a:r>
                    </a:p>
                  </a:txBody>
                  <a:tcPr marL="5143" marR="5143" marT="5143" marB="0" anchor="ctr">
                    <a:solidFill>
                      <a:schemeClr val="accent6">
                        <a:lumMod val="60000"/>
                        <a:lumOff val="40000"/>
                      </a:schemeClr>
                    </a:solidFill>
                  </a:tcPr>
                </a:tc>
                <a:extLst>
                  <a:ext uri="{0D108BD9-81ED-4DB2-BD59-A6C34878D82A}">
                    <a16:rowId xmlns:a16="http://schemas.microsoft.com/office/drawing/2014/main" val="3332897218"/>
                  </a:ext>
                </a:extLst>
              </a:tr>
              <a:tr h="205481">
                <a:tc gridSpan="3">
                  <a:txBody>
                    <a:bodyPr/>
                    <a:lstStyle/>
                    <a:p>
                      <a:pPr marL="0" algn="l" fontAlgn="b">
                        <a:spcBef>
                          <a:spcPts val="0"/>
                        </a:spcBef>
                      </a:pPr>
                      <a:r>
                        <a:rPr lang="en-GB" sz="1100" b="0" i="0" u="none" strike="noStrike" dirty="0">
                          <a:solidFill>
                            <a:srgbClr val="000000"/>
                          </a:solidFill>
                          <a:effectLst/>
                          <a:latin typeface="+mn-lt"/>
                        </a:rPr>
                        <a:t>SURPLUS/(DEFICIT)</a:t>
                      </a:r>
                    </a:p>
                  </a:txBody>
                  <a:tcPr marL="5143" marR="5143" marT="5143" marB="0" anchor="ctr">
                    <a:solidFill>
                      <a:schemeClr val="accent2">
                        <a:lumMod val="60000"/>
                        <a:lumOff val="40000"/>
                      </a:schemeClr>
                    </a:solidFill>
                  </a:tcPr>
                </a:tc>
                <a:tc hMerge="1">
                  <a:txBody>
                    <a:bodyPr/>
                    <a:lstStyle/>
                    <a:p>
                      <a:endParaRPr lang="en-US" sz="900" dirty="0"/>
                    </a:p>
                  </a:txBody>
                  <a:tcPr marL="5143" marR="5143" marT="5143" marB="0" anchor="b"/>
                </a:tc>
                <a:tc hMerge="1">
                  <a:txBody>
                    <a:bodyPr/>
                    <a:lstStyle/>
                    <a:p>
                      <a:endParaRPr lang="en-US"/>
                    </a:p>
                  </a:txBody>
                  <a:tcPr/>
                </a:tc>
                <a:tc>
                  <a:txBody>
                    <a:bodyPr/>
                    <a:lstStyle/>
                    <a:p>
                      <a:pPr marL="0" algn="ctr" fontAlgn="b">
                        <a:spcBef>
                          <a:spcPts val="0"/>
                        </a:spcBef>
                      </a:pPr>
                      <a:r>
                        <a:rPr lang="en-GB" sz="1100" b="0" i="0" u="none" strike="noStrike" dirty="0">
                          <a:solidFill>
                            <a:srgbClr val="000000"/>
                          </a:solidFill>
                          <a:effectLst/>
                          <a:latin typeface="+mn-lt"/>
                        </a:rPr>
                        <a:t>2,215</a:t>
                      </a:r>
                    </a:p>
                  </a:txBody>
                  <a:tcPr marL="5143" marR="5143" marT="5143" marB="0" anchor="ctr">
                    <a:solidFill>
                      <a:schemeClr val="accent2">
                        <a:lumMod val="60000"/>
                        <a:lumOff val="40000"/>
                      </a:schemeClr>
                    </a:solidFill>
                  </a:tcPr>
                </a:tc>
                <a:tc>
                  <a:txBody>
                    <a:bodyPr/>
                    <a:lstStyle/>
                    <a:p>
                      <a:pPr marL="0" algn="ctr" fontAlgn="b">
                        <a:spcBef>
                          <a:spcPts val="0"/>
                        </a:spcBef>
                      </a:pPr>
                      <a:r>
                        <a:rPr lang="en-GB" sz="1100" b="0" i="0" u="none" strike="noStrike" dirty="0">
                          <a:solidFill>
                            <a:srgbClr val="000000"/>
                          </a:solidFill>
                          <a:effectLst/>
                          <a:latin typeface="+mn-lt"/>
                        </a:rPr>
                        <a:t>(22,335) / 3,463 </a:t>
                      </a:r>
                    </a:p>
                  </a:txBody>
                  <a:tcPr marL="5143" marR="5143" marT="5143" marB="0" anchor="ctr">
                    <a:solidFill>
                      <a:schemeClr val="accent2">
                        <a:lumMod val="60000"/>
                        <a:lumOff val="40000"/>
                      </a:schemeClr>
                    </a:solidFill>
                  </a:tcP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solidFill>
                      <a:schemeClr val="accent2">
                        <a:lumMod val="60000"/>
                        <a:lumOff val="40000"/>
                      </a:schemeClr>
                    </a:solidFill>
                  </a:tcPr>
                </a:tc>
                <a:extLst>
                  <a:ext uri="{0D108BD9-81ED-4DB2-BD59-A6C34878D82A}">
                    <a16:rowId xmlns:a16="http://schemas.microsoft.com/office/drawing/2014/main" val="2423156846"/>
                  </a:ext>
                </a:extLst>
              </a:tr>
            </a:tbl>
          </a:graphicData>
        </a:graphic>
      </p:graphicFrame>
      <p:sp>
        <p:nvSpPr>
          <p:cNvPr id="8" name="TextBox 7">
            <a:extLst>
              <a:ext uri="{FF2B5EF4-FFF2-40B4-BE49-F238E27FC236}">
                <a16:creationId xmlns:a16="http://schemas.microsoft.com/office/drawing/2014/main" id="{DE867613-7D5A-0246-9CC3-082EA07C3974}"/>
              </a:ext>
            </a:extLst>
          </p:cNvPr>
          <p:cNvSpPr txBox="1"/>
          <p:nvPr/>
        </p:nvSpPr>
        <p:spPr>
          <a:xfrm>
            <a:off x="5648447" y="125655"/>
            <a:ext cx="6383132" cy="6724918"/>
          </a:xfrm>
          <a:prstGeom prst="rect">
            <a:avLst/>
          </a:prstGeom>
          <a:noFill/>
        </p:spPr>
        <p:txBody>
          <a:bodyPr wrap="square" rtlCol="0">
            <a:spAutoFit/>
          </a:bodyPr>
          <a:lstStyle/>
          <a:p>
            <a:r>
              <a:rPr lang="en-GB" sz="1000" b="1" dirty="0"/>
              <a:t>Expenditure*</a:t>
            </a:r>
            <a:endParaRPr lang="en-GB" sz="1000" dirty="0"/>
          </a:p>
          <a:p>
            <a:r>
              <a:rPr lang="en-GB" sz="1000" dirty="0"/>
              <a:t>Total expenditure (excluding transfers to reserves) was £148k, 9k (6%) less than prior year (£157k).  The difference was mainly due to a £8k reduction in the largest annual expenditure item - regular maintenance. This expenditure reduced from £70k to £61k.</a:t>
            </a:r>
          </a:p>
          <a:p>
            <a:endParaRPr lang="en-GB" sz="1000" dirty="0"/>
          </a:p>
          <a:p>
            <a:r>
              <a:rPr lang="en-GB" sz="1000" dirty="0"/>
              <a:t>The annual management fee paid to RMG decreased by £4k to £44k.  This is based on each house paying an annual fee of £52.84 per annum, with 860 houses on the estate**.  I have identified there was an overcharge in 2017/18, with RMG due to refund £3,415.</a:t>
            </a:r>
          </a:p>
          <a:p>
            <a:endParaRPr lang="en-GB" sz="1000" dirty="0"/>
          </a:p>
          <a:p>
            <a:r>
              <a:rPr lang="en-GB" sz="1000" dirty="0"/>
              <a:t>There was a significant increase in expenditure on Tree Surgery (2019: £30k, 2018: £5k). The annual tree report in early 2019 recommended a large number of trees required work to ensure they were safe. The majority of this cost was taken from the Tree Reserve which had built up over prior years.</a:t>
            </a:r>
          </a:p>
          <a:p>
            <a:endParaRPr lang="en-GB" sz="1000" dirty="0"/>
          </a:p>
          <a:p>
            <a:r>
              <a:rPr lang="en-GB" sz="1000" dirty="0"/>
              <a:t>Winter costs decreased by £2k due to a milder winter with less requirement for gritting.  General repair costs mainly relate to removal of asbestos containing material.  </a:t>
            </a:r>
          </a:p>
          <a:p>
            <a:endParaRPr lang="en-GB" sz="1000" dirty="0"/>
          </a:p>
          <a:p>
            <a:r>
              <a:rPr lang="en-GB" sz="1000" b="1" dirty="0">
                <a:solidFill>
                  <a:srgbClr val="FF0000"/>
                </a:solidFill>
              </a:rPr>
              <a:t>Expenditure Error</a:t>
            </a:r>
          </a:p>
          <a:p>
            <a:r>
              <a:rPr lang="en-GB" sz="1000" dirty="0"/>
              <a:t>I identified a duplicate invoice resulting in an </a:t>
            </a:r>
            <a:r>
              <a:rPr lang="en-GB" sz="1000" b="1" dirty="0"/>
              <a:t>overcharge of £3,000.  </a:t>
            </a:r>
            <a:r>
              <a:rPr lang="en-GB" sz="1000" dirty="0"/>
              <a:t>RMG have credited this back to residents in 2021.</a:t>
            </a:r>
          </a:p>
          <a:p>
            <a:r>
              <a:rPr lang="en-GB" sz="1000" dirty="0"/>
              <a:t> </a:t>
            </a:r>
          </a:p>
          <a:p>
            <a:r>
              <a:rPr lang="en-GB" sz="1000" b="1" dirty="0"/>
              <a:t>Income</a:t>
            </a:r>
            <a:endParaRPr lang="en-GB" sz="1000" dirty="0"/>
          </a:p>
          <a:p>
            <a:r>
              <a:rPr lang="en-GB" sz="1000" dirty="0"/>
              <a:t>No information relating to income has been provided by RMG.  Total income is estimated from resident invoice of £145.62***, based on 860 houses making £125k. This is a reduction of £35k from prior year (£159k).  This is due to a significant reduction in individual household billing, down from £200 to £146.</a:t>
            </a:r>
          </a:p>
          <a:p>
            <a:endParaRPr lang="en-GB" sz="1000" dirty="0"/>
          </a:p>
          <a:p>
            <a:r>
              <a:rPr lang="en-GB" sz="1000" b="1" dirty="0"/>
              <a:t>Deficit</a:t>
            </a:r>
          </a:p>
          <a:p>
            <a:r>
              <a:rPr lang="en-GB" sz="1000" dirty="0"/>
              <a:t>The income statement shows a deficit (annual expenditure was greater than income from residents).  This is due to a large amount of expenditure being paid from Reserve funds rather than the annual fee billed to residents.  </a:t>
            </a:r>
          </a:p>
          <a:p>
            <a:endParaRPr lang="en-GB" sz="1000" dirty="0"/>
          </a:p>
          <a:p>
            <a:r>
              <a:rPr lang="en-GB" sz="1000" b="1" dirty="0"/>
              <a:t>Reserve Expenditure</a:t>
            </a:r>
          </a:p>
          <a:p>
            <a:r>
              <a:rPr lang="en-GB" sz="1000" dirty="0"/>
              <a:t>£3,360 was paid from the General Reserve fund for pruning on the spine road, £17,964 from the Tree Reserve for tree maintenance. A further £4,474 was paid from another Reserve account for road sweeper hire, bulb planting and asbestos removal. Total expenditure from Reserves £25,798.</a:t>
            </a:r>
          </a:p>
          <a:p>
            <a:endParaRPr lang="en-GB" sz="1000" dirty="0"/>
          </a:p>
          <a:p>
            <a:r>
              <a:rPr lang="en-GB" sz="1000" dirty="0"/>
              <a:t>Although all residents are charged a small amount (2018/19 £8.14) to build a Reserve for future expenditure, this was credited back by RMG at the end of the year and no amounts were transferred to formal Reserves to be used for future expenditure in 2018/19.</a:t>
            </a:r>
          </a:p>
          <a:p>
            <a:endParaRPr lang="en-GB" sz="1000" dirty="0"/>
          </a:p>
          <a:p>
            <a:pPr>
              <a:spcBef>
                <a:spcPts val="200"/>
              </a:spcBef>
            </a:pPr>
            <a:r>
              <a:rPr lang="en-GB" sz="800" dirty="0"/>
              <a:t>* RMG have provided several reports for 2018/19 expenditure, all with different amounts. Figures in this report are based on the initial schedule shared by RMG in November 2020.</a:t>
            </a:r>
          </a:p>
          <a:p>
            <a:pPr>
              <a:spcBef>
                <a:spcPts val="200"/>
              </a:spcBef>
            </a:pPr>
            <a:r>
              <a:rPr lang="en-GB" sz="800" dirty="0"/>
              <a:t>**The 2017/18 fee is under review with RMG as it was based on 904 houses.</a:t>
            </a:r>
          </a:p>
          <a:p>
            <a:pPr>
              <a:spcBef>
                <a:spcPts val="200"/>
              </a:spcBef>
            </a:pPr>
            <a:r>
              <a:rPr lang="en-GB" sz="800" dirty="0"/>
              <a:t>*** in 2018/19 RMG adopted a new accounting approach.  Customers are invoiced and up front amount (around £200), then each invoice paid through the year is charged to the customer.  At year end the original up front cost is reversed so effectively customers pay actual expenditure through the year.  In 2018/19 customers paid a net £145.62, significantly lower than the £200 budgeted. This is partly explained by some 2018/19 expenditure falling into the 2019/20 accounting period as noted above.</a:t>
            </a:r>
          </a:p>
        </p:txBody>
      </p:sp>
    </p:spTree>
    <p:extLst>
      <p:ext uri="{BB962C8B-B14F-4D97-AF65-F5344CB8AC3E}">
        <p14:creationId xmlns:p14="http://schemas.microsoft.com/office/powerpoint/2010/main" val="3788500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15910577-4BC9-BA4E-B63E-6B2516BB0FC2}"/>
              </a:ext>
            </a:extLst>
          </p:cNvPr>
          <p:cNvGraphicFramePr>
            <a:graphicFrameLocks noGrp="1"/>
          </p:cNvGraphicFramePr>
          <p:nvPr>
            <p:extLst>
              <p:ext uri="{D42A27DB-BD31-4B8C-83A1-F6EECF244321}">
                <p14:modId xmlns:p14="http://schemas.microsoft.com/office/powerpoint/2010/main" val="1444539250"/>
              </p:ext>
            </p:extLst>
          </p:nvPr>
        </p:nvGraphicFramePr>
        <p:xfrm>
          <a:off x="265814" y="328955"/>
          <a:ext cx="5382634" cy="5682929"/>
        </p:xfrm>
        <a:graphic>
          <a:graphicData uri="http://schemas.openxmlformats.org/drawingml/2006/table">
            <a:tbl>
              <a:tblPr firstRow="1" bandRow="1">
                <a:tableStyleId>{5C22544A-7EE6-4342-B048-85BDC9FD1C3A}</a:tableStyleId>
              </a:tblPr>
              <a:tblGrid>
                <a:gridCol w="483486">
                  <a:extLst>
                    <a:ext uri="{9D8B030D-6E8A-4147-A177-3AD203B41FA5}">
                      <a16:colId xmlns:a16="http://schemas.microsoft.com/office/drawing/2014/main" val="2338627855"/>
                    </a:ext>
                  </a:extLst>
                </a:gridCol>
                <a:gridCol w="1564571">
                  <a:extLst>
                    <a:ext uri="{9D8B030D-6E8A-4147-A177-3AD203B41FA5}">
                      <a16:colId xmlns:a16="http://schemas.microsoft.com/office/drawing/2014/main" val="2609654424"/>
                    </a:ext>
                  </a:extLst>
                </a:gridCol>
                <a:gridCol w="974068">
                  <a:extLst>
                    <a:ext uri="{9D8B030D-6E8A-4147-A177-3AD203B41FA5}">
                      <a16:colId xmlns:a16="http://schemas.microsoft.com/office/drawing/2014/main" val="3748411543"/>
                    </a:ext>
                  </a:extLst>
                </a:gridCol>
                <a:gridCol w="814328">
                  <a:extLst>
                    <a:ext uri="{9D8B030D-6E8A-4147-A177-3AD203B41FA5}">
                      <a16:colId xmlns:a16="http://schemas.microsoft.com/office/drawing/2014/main" val="3625999421"/>
                    </a:ext>
                  </a:extLst>
                </a:gridCol>
                <a:gridCol w="715622">
                  <a:extLst>
                    <a:ext uri="{9D8B030D-6E8A-4147-A177-3AD203B41FA5}">
                      <a16:colId xmlns:a16="http://schemas.microsoft.com/office/drawing/2014/main" val="3500129182"/>
                    </a:ext>
                  </a:extLst>
                </a:gridCol>
                <a:gridCol w="830559">
                  <a:extLst>
                    <a:ext uri="{9D8B030D-6E8A-4147-A177-3AD203B41FA5}">
                      <a16:colId xmlns:a16="http://schemas.microsoft.com/office/drawing/2014/main" val="1260484493"/>
                    </a:ext>
                  </a:extLst>
                </a:gridCol>
              </a:tblGrid>
              <a:tr h="205481">
                <a:tc gridSpan="2">
                  <a:txBody>
                    <a:bodyPr/>
                    <a:lstStyle/>
                    <a:p>
                      <a:pPr algn="l" fontAlgn="b"/>
                      <a:endParaRPr lang="en-GB" sz="1100" b="0" i="0" u="none" strike="noStrike" dirty="0">
                        <a:solidFill>
                          <a:srgbClr val="000000"/>
                        </a:solidFill>
                        <a:effectLst/>
                        <a:latin typeface="Calibri" panose="020F0502020204030204" pitchFamily="34" charset="0"/>
                      </a:endParaRPr>
                    </a:p>
                  </a:txBody>
                  <a:tcPr marL="5143" marR="5143" marT="5143"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hMerge="1">
                  <a:txBody>
                    <a:bodyPr/>
                    <a:lstStyle/>
                    <a:p>
                      <a:endParaRPr lang="en-US"/>
                    </a:p>
                  </a:txBody>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5143" marR="5143" marT="5143"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ctr" fontAlgn="b"/>
                      <a:r>
                        <a:rPr lang="en-GB" sz="1100" b="1" u="none" strike="noStrike" dirty="0">
                          <a:solidFill>
                            <a:schemeClr val="bg1"/>
                          </a:solidFill>
                          <a:effectLst/>
                        </a:rPr>
                        <a:t>2018/19</a:t>
                      </a:r>
                      <a:endParaRPr lang="en-GB" sz="1100" b="1" i="0" u="none" strike="noStrike" dirty="0">
                        <a:solidFill>
                          <a:schemeClr val="bg1"/>
                        </a:solidFill>
                        <a:effectLst/>
                        <a:latin typeface="Calibri" panose="020F0502020204030204" pitchFamily="34" charset="0"/>
                      </a:endParaRPr>
                    </a:p>
                  </a:txBody>
                  <a:tcPr marL="5143" marR="5143" marT="5143" marB="0" anchor="ctr">
                    <a:lnL w="12700" cmpd="sng">
                      <a:noFill/>
                    </a:lnL>
                  </a:tcPr>
                </a:tc>
                <a:tc>
                  <a:txBody>
                    <a:bodyPr/>
                    <a:lstStyle/>
                    <a:p>
                      <a:pPr algn="ctr" fontAlgn="b"/>
                      <a:r>
                        <a:rPr lang="en-GB" sz="1100" b="1" u="none" strike="noStrike" dirty="0">
                          <a:solidFill>
                            <a:schemeClr val="bg1"/>
                          </a:solidFill>
                          <a:effectLst/>
                        </a:rPr>
                        <a:t>2019/20</a:t>
                      </a:r>
                      <a:endParaRPr lang="en-GB" sz="1100" b="1" i="0" u="none" strike="noStrike" dirty="0">
                        <a:solidFill>
                          <a:schemeClr val="bg1"/>
                        </a:solidFill>
                        <a:effectLst/>
                        <a:latin typeface="Calibri" panose="020F0502020204030204" pitchFamily="34" charset="0"/>
                      </a:endParaRPr>
                    </a:p>
                  </a:txBody>
                  <a:tcPr marL="5143" marR="5143" marT="5143" marB="0" anchor="ctr"/>
                </a:tc>
                <a:tc>
                  <a:txBody>
                    <a:bodyPr/>
                    <a:lstStyle/>
                    <a:p>
                      <a:pPr algn="ctr" fontAlgn="ctr"/>
                      <a:r>
                        <a:rPr lang="en-GB" sz="1100" b="1" u="none" strike="noStrike" dirty="0">
                          <a:solidFill>
                            <a:schemeClr val="bg1"/>
                          </a:solidFill>
                          <a:effectLst/>
                        </a:rPr>
                        <a:t>% Change</a:t>
                      </a:r>
                      <a:endParaRPr lang="en-GB" sz="1100" b="1" i="0" u="none" strike="noStrike" dirty="0">
                        <a:solidFill>
                          <a:schemeClr val="bg1"/>
                        </a:solidFill>
                        <a:effectLst/>
                        <a:latin typeface="Calibri" panose="020F0502020204030204" pitchFamily="34" charset="0"/>
                      </a:endParaRPr>
                    </a:p>
                  </a:txBody>
                  <a:tcPr marL="5143" marR="5143" marT="5143" marB="0" anchor="ctr"/>
                </a:tc>
                <a:extLst>
                  <a:ext uri="{0D108BD9-81ED-4DB2-BD59-A6C34878D82A}">
                    <a16:rowId xmlns:a16="http://schemas.microsoft.com/office/drawing/2014/main" val="1020800957"/>
                  </a:ext>
                </a:extLst>
              </a:tr>
              <a:tr h="205481">
                <a:tc gridSpan="3">
                  <a:txBody>
                    <a:bodyPr/>
                    <a:lstStyle/>
                    <a:p>
                      <a:pPr marL="0" algn="l" fontAlgn="b">
                        <a:spcBef>
                          <a:spcPts val="0"/>
                        </a:spcBef>
                      </a:pPr>
                      <a:r>
                        <a:rPr lang="en-GB" sz="1100" b="1" u="none" strike="noStrike" dirty="0">
                          <a:solidFill>
                            <a:srgbClr val="000000"/>
                          </a:solidFill>
                          <a:effectLst/>
                          <a:latin typeface="+mn-lt"/>
                        </a:rPr>
                        <a:t>Repairs and Maintenance</a:t>
                      </a:r>
                      <a:endParaRPr lang="en-GB" sz="1100" b="1" i="0" u="none" strike="noStrike" dirty="0">
                        <a:solidFill>
                          <a:srgbClr val="000000"/>
                        </a:solidFill>
                        <a:effectLst/>
                        <a:latin typeface="+mn-lt"/>
                      </a:endParaRPr>
                    </a:p>
                  </a:txBody>
                  <a:tcPr marL="5143" marR="5143" marT="5143" marB="0" anchor="ctr">
                    <a:lnT w="38100" cmpd="sng">
                      <a:noFill/>
                    </a:lnT>
                  </a:tcPr>
                </a:tc>
                <a:tc hMerge="1">
                  <a:txBody>
                    <a:bodyPr/>
                    <a:lstStyle/>
                    <a:p>
                      <a:endParaRPr lang="en-US"/>
                    </a:p>
                  </a:txBody>
                  <a:tcPr/>
                </a:tc>
                <a:tc hMerge="1">
                  <a:txBody>
                    <a:bodyPr/>
                    <a:lstStyle/>
                    <a:p>
                      <a:endParaRPr lang="en-US"/>
                    </a:p>
                  </a:txBody>
                  <a:tcPr>
                    <a:lnT w="38100" cmpd="sng">
                      <a:noFill/>
                    </a:lnT>
                  </a:tcPr>
                </a:tc>
                <a:tc>
                  <a:txBody>
                    <a:bodyPr/>
                    <a:lstStyle/>
                    <a:p>
                      <a:pPr marL="0" algn="ctr" fontAlgn="b">
                        <a:spcBef>
                          <a:spcPts val="0"/>
                        </a:spcBef>
                      </a:pPr>
                      <a:endParaRPr lang="en-GB" sz="1100" b="0" i="0" u="none" strike="noStrike">
                        <a:solidFill>
                          <a:srgbClr val="000000"/>
                        </a:solidFill>
                        <a:effectLst/>
                        <a:latin typeface="+mn-lt"/>
                      </a:endParaRPr>
                    </a:p>
                  </a:txBody>
                  <a:tcPr marL="5143" marR="5143" marT="5143" marB="0" anchor="ctr"/>
                </a:tc>
                <a:tc>
                  <a:txBody>
                    <a:bodyPr/>
                    <a:lstStyle/>
                    <a:p>
                      <a:pPr marL="0" algn="ctr" fontAlgn="b">
                        <a:spcBef>
                          <a:spcPts val="0"/>
                        </a:spcBef>
                      </a:pPr>
                      <a:endParaRPr lang="en-GB" sz="1100" b="0" i="0" u="none" strike="noStrike" dirty="0">
                        <a:solidFill>
                          <a:srgbClr val="000000"/>
                        </a:solidFill>
                        <a:effectLst/>
                        <a:latin typeface="+mn-lt"/>
                      </a:endParaRPr>
                    </a:p>
                  </a:txBody>
                  <a:tcPr marL="5143" marR="5143" marT="5143" marB="0" anchor="ctr"/>
                </a:tc>
                <a:tc>
                  <a:txBody>
                    <a:bodyPr/>
                    <a:lstStyle/>
                    <a:p>
                      <a:pPr marL="0" algn="ctr" fontAlgn="ctr">
                        <a:spcBef>
                          <a:spcPts val="0"/>
                        </a:spcBef>
                      </a:pPr>
                      <a:endParaRPr lang="en-GB" sz="1100" b="0" i="0" u="none" strike="noStrike">
                        <a:solidFill>
                          <a:srgbClr val="000000"/>
                        </a:solidFill>
                        <a:effectLst/>
                        <a:latin typeface="+mn-lt"/>
                      </a:endParaRPr>
                    </a:p>
                  </a:txBody>
                  <a:tcPr marL="5143" marR="5143" marT="5143" marB="0" anchor="ctr"/>
                </a:tc>
                <a:extLst>
                  <a:ext uri="{0D108BD9-81ED-4DB2-BD59-A6C34878D82A}">
                    <a16:rowId xmlns:a16="http://schemas.microsoft.com/office/drawing/2014/main" val="1262310712"/>
                  </a:ext>
                </a:extLst>
              </a:tr>
              <a:tr h="205481">
                <a:tc>
                  <a:txBody>
                    <a:bodyPr/>
                    <a:lstStyle/>
                    <a:p>
                      <a:pPr marL="0" algn="l" fontAlgn="b">
                        <a:spcBef>
                          <a:spcPts val="0"/>
                        </a:spcBef>
                      </a:pPr>
                      <a:endParaRPr lang="en-GB" sz="1100" b="0" i="0" u="none" strike="noStrike">
                        <a:solidFill>
                          <a:srgbClr val="000000"/>
                        </a:solidFill>
                        <a:effectLst/>
                        <a:latin typeface="+mn-lt"/>
                      </a:endParaRPr>
                    </a:p>
                  </a:txBody>
                  <a:tcPr marL="5143" marR="5143" marT="5143" marB="0" anchor="b"/>
                </a:tc>
                <a:tc gridSpan="2">
                  <a:txBody>
                    <a:bodyPr/>
                    <a:lstStyle/>
                    <a:p>
                      <a:pPr marL="0" algn="l" fontAlgn="b">
                        <a:spcBef>
                          <a:spcPts val="0"/>
                        </a:spcBef>
                      </a:pPr>
                      <a:r>
                        <a:rPr lang="en-GB" sz="1100" b="0" u="none" strike="noStrike">
                          <a:solidFill>
                            <a:srgbClr val="000000"/>
                          </a:solidFill>
                          <a:effectLst/>
                          <a:latin typeface="+mn-lt"/>
                        </a:rPr>
                        <a:t>Playground Costs</a:t>
                      </a:r>
                      <a:endParaRPr lang="en-GB" sz="1100" b="0" i="0" u="none" strike="noStrike">
                        <a:solidFill>
                          <a:srgbClr val="000000"/>
                        </a:solidFill>
                        <a:effectLst/>
                        <a:latin typeface="+mn-lt"/>
                      </a:endParaRPr>
                    </a:p>
                  </a:txBody>
                  <a:tcPr marL="5143" marR="5143" marT="5143" marB="0" anchor="ctr"/>
                </a:tc>
                <a:tc hMerge="1">
                  <a:txBody>
                    <a:bodyPr/>
                    <a:lstStyle/>
                    <a:p>
                      <a:pPr algn="l" fontAlgn="b"/>
                      <a:r>
                        <a:rPr lang="en-GB" sz="1200" b="0" u="none" strike="noStrike" dirty="0">
                          <a:solidFill>
                            <a:srgbClr val="000000"/>
                          </a:solidFill>
                          <a:effectLst/>
                          <a:latin typeface="+mn-lt"/>
                        </a:rPr>
                        <a:t>Playground Costs</a:t>
                      </a:r>
                      <a:endParaRPr lang="en-GB" sz="1200" b="0" i="0" u="none" strike="noStrike" dirty="0">
                        <a:solidFill>
                          <a:srgbClr val="000000"/>
                        </a:solidFill>
                        <a:effectLst/>
                        <a:latin typeface="+mn-lt"/>
                      </a:endParaRPr>
                    </a:p>
                  </a:txBody>
                  <a:tcPr marL="5143" marR="5143" marT="5143" marB="0" anchor="b"/>
                </a:tc>
                <a:tc>
                  <a:txBody>
                    <a:bodyPr/>
                    <a:lstStyle/>
                    <a:p>
                      <a:pPr marL="0" algn="ctr" fontAlgn="b">
                        <a:spcBef>
                          <a:spcPts val="0"/>
                        </a:spcBef>
                      </a:pPr>
                      <a:r>
                        <a:rPr lang="en-GB" sz="1100" b="0" u="none" strike="noStrike" dirty="0">
                          <a:solidFill>
                            <a:srgbClr val="000000"/>
                          </a:solidFill>
                          <a:effectLst/>
                          <a:latin typeface="+mn-lt"/>
                        </a:rPr>
                        <a:t>528 </a:t>
                      </a:r>
                      <a:endParaRPr lang="en-GB" sz="1100" b="0" i="0" u="none" strike="noStrike" dirty="0">
                        <a:solidFill>
                          <a:srgbClr val="000000"/>
                        </a:solidFill>
                        <a:effectLst/>
                        <a:latin typeface="+mn-lt"/>
                      </a:endParaRPr>
                    </a:p>
                  </a:txBody>
                  <a:tcPr marL="5143" marR="5143" marT="5143" marB="0" anchor="ctr"/>
                </a:tc>
                <a:tc>
                  <a:txBody>
                    <a:bodyPr/>
                    <a:lstStyle/>
                    <a:p>
                      <a:pPr algn="ctr" fontAlgn="b"/>
                      <a:r>
                        <a:rPr lang="en-GB" sz="1100" b="0" i="0" u="none" strike="noStrike" dirty="0">
                          <a:solidFill>
                            <a:srgbClr val="000000"/>
                          </a:solidFill>
                          <a:effectLst/>
                          <a:latin typeface="Calibri" panose="020F0502020204030204" pitchFamily="34" charset="0"/>
                        </a:rPr>
                        <a:t>1,788 </a:t>
                      </a:r>
                    </a:p>
                  </a:txBody>
                  <a:tcPr marL="9525" marR="9525" marT="9525" marB="0" anchor="ctr"/>
                </a:tc>
                <a:tc>
                  <a:txBody>
                    <a:bodyPr/>
                    <a:lstStyle/>
                    <a:p>
                      <a:pPr marL="0" algn="ctr" fontAlgn="ctr">
                        <a:spcBef>
                          <a:spcPts val="0"/>
                        </a:spcBef>
                      </a:pPr>
                      <a:r>
                        <a:rPr lang="en-GB" sz="1100" b="0" u="none" strike="noStrike" dirty="0">
                          <a:solidFill>
                            <a:srgbClr val="000000"/>
                          </a:solidFill>
                          <a:effectLst/>
                          <a:latin typeface="+mn-lt"/>
                        </a:rPr>
                        <a:t>239%</a:t>
                      </a: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3531213527"/>
                  </a:ext>
                </a:extLst>
              </a:tr>
              <a:tr h="205481">
                <a:tc>
                  <a:txBody>
                    <a:bodyPr/>
                    <a:lstStyle/>
                    <a:p>
                      <a:pPr marL="0" algn="l" fontAlgn="b">
                        <a:spcBef>
                          <a:spcPts val="0"/>
                        </a:spcBef>
                      </a:pPr>
                      <a:endParaRPr lang="en-GB" sz="1100" b="0" i="0" u="none" strike="noStrike">
                        <a:solidFill>
                          <a:srgbClr val="000000"/>
                        </a:solidFill>
                        <a:effectLst/>
                        <a:latin typeface="+mn-lt"/>
                      </a:endParaRPr>
                    </a:p>
                  </a:txBody>
                  <a:tcPr marL="5143" marR="5143" marT="5143" marB="0" anchor="b"/>
                </a:tc>
                <a:tc gridSpan="2">
                  <a:txBody>
                    <a:bodyPr/>
                    <a:lstStyle/>
                    <a:p>
                      <a:pPr marL="0" algn="l" fontAlgn="b">
                        <a:spcBef>
                          <a:spcPts val="0"/>
                        </a:spcBef>
                      </a:pPr>
                      <a:r>
                        <a:rPr lang="en-GB" sz="1100" b="0" u="none" strike="noStrike">
                          <a:solidFill>
                            <a:srgbClr val="000000"/>
                          </a:solidFill>
                          <a:effectLst/>
                          <a:latin typeface="+mn-lt"/>
                        </a:rPr>
                        <a:t>General Repairs and Maintenance</a:t>
                      </a:r>
                      <a:endParaRPr lang="en-GB" sz="1100" b="0" i="0" u="none" strike="noStrike">
                        <a:solidFill>
                          <a:srgbClr val="000000"/>
                        </a:solidFill>
                        <a:effectLst/>
                        <a:latin typeface="+mn-lt"/>
                      </a:endParaRPr>
                    </a:p>
                  </a:txBody>
                  <a:tcPr marL="5143" marR="5143" marT="5143" marB="0" anchor="ctr"/>
                </a:tc>
                <a:tc hMerge="1">
                  <a:txBody>
                    <a:bodyPr/>
                    <a:lstStyle/>
                    <a:p>
                      <a:pPr algn="l" fontAlgn="b"/>
                      <a:r>
                        <a:rPr lang="en-GB" sz="1200" b="0" u="none" strike="noStrike">
                          <a:solidFill>
                            <a:srgbClr val="000000"/>
                          </a:solidFill>
                          <a:effectLst/>
                          <a:latin typeface="+mn-lt"/>
                        </a:rPr>
                        <a:t>General Repairs and Maintenance</a:t>
                      </a:r>
                      <a:endParaRPr lang="en-GB" sz="1200" b="0" i="0" u="none" strike="noStrike">
                        <a:solidFill>
                          <a:srgbClr val="000000"/>
                        </a:solidFill>
                        <a:effectLst/>
                        <a:latin typeface="+mn-lt"/>
                      </a:endParaRPr>
                    </a:p>
                  </a:txBody>
                  <a:tcPr marL="5143" marR="5143" marT="5143" marB="0" anchor="b"/>
                </a:tc>
                <a:tc>
                  <a:txBody>
                    <a:bodyPr/>
                    <a:lstStyle/>
                    <a:p>
                      <a:pPr marL="0" algn="ctr" fontAlgn="b">
                        <a:spcBef>
                          <a:spcPts val="0"/>
                        </a:spcBef>
                      </a:pPr>
                      <a:r>
                        <a:rPr lang="en-GB" sz="1100" b="0" u="none" strike="noStrike" dirty="0">
                          <a:solidFill>
                            <a:srgbClr val="000000"/>
                          </a:solidFill>
                          <a:effectLst/>
                          <a:latin typeface="+mn-lt"/>
                        </a:rPr>
                        <a:t>2,392 </a:t>
                      </a:r>
                      <a:endParaRPr lang="en-GB" sz="1100" b="0" i="0" u="none" strike="noStrike" dirty="0">
                        <a:solidFill>
                          <a:srgbClr val="000000"/>
                        </a:solidFill>
                        <a:effectLst/>
                        <a:latin typeface="+mn-lt"/>
                      </a:endParaRPr>
                    </a:p>
                  </a:txBody>
                  <a:tcPr marL="5143" marR="5143" marT="5143" marB="0" anchor="ctr"/>
                </a:tc>
                <a:tc>
                  <a:txBody>
                    <a:bodyPr/>
                    <a:lstStyle/>
                    <a:p>
                      <a:pPr algn="ctr" fontAlgn="b"/>
                      <a:r>
                        <a:rPr lang="en-GB" sz="1100" b="0" i="0" u="none" strike="noStrike" dirty="0">
                          <a:solidFill>
                            <a:srgbClr val="000000"/>
                          </a:solidFill>
                          <a:effectLst/>
                          <a:latin typeface="Calibri" panose="020F0502020204030204" pitchFamily="34" charset="0"/>
                        </a:rPr>
                        <a:t>22,837</a:t>
                      </a:r>
                    </a:p>
                  </a:txBody>
                  <a:tcPr marL="9525" marR="9525" marT="9525" marB="0" anchor="ctr"/>
                </a:tc>
                <a:tc>
                  <a:txBody>
                    <a:bodyPr/>
                    <a:lstStyle/>
                    <a:p>
                      <a:pPr marL="0" algn="ctr" fontAlgn="ctr">
                        <a:spcBef>
                          <a:spcPts val="0"/>
                        </a:spcBef>
                      </a:pPr>
                      <a:r>
                        <a:rPr lang="en-GB" sz="1100" b="0" u="none" strike="noStrike" dirty="0">
                          <a:solidFill>
                            <a:srgbClr val="000000"/>
                          </a:solidFill>
                          <a:effectLst/>
                          <a:latin typeface="+mn-lt"/>
                        </a:rPr>
                        <a:t>855%</a:t>
                      </a: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2718238358"/>
                  </a:ext>
                </a:extLst>
              </a:tr>
              <a:tr h="205481">
                <a:tc>
                  <a:txBody>
                    <a:bodyPr/>
                    <a:lstStyle/>
                    <a:p>
                      <a:pPr marL="0" algn="l" fontAlgn="b">
                        <a:spcBef>
                          <a:spcPts val="0"/>
                        </a:spcBef>
                      </a:pPr>
                      <a:endParaRPr lang="en-GB" sz="1100" b="0" i="0" u="none" strike="noStrike">
                        <a:solidFill>
                          <a:srgbClr val="000000"/>
                        </a:solidFill>
                        <a:effectLst/>
                        <a:latin typeface="+mn-lt"/>
                      </a:endParaRPr>
                    </a:p>
                  </a:txBody>
                  <a:tcPr marL="5143" marR="5143" marT="5143" marB="0" anchor="b"/>
                </a:tc>
                <a:tc gridSpan="2">
                  <a:txBody>
                    <a:bodyPr/>
                    <a:lstStyle/>
                    <a:p>
                      <a:pPr marL="0" algn="l" fontAlgn="b">
                        <a:spcBef>
                          <a:spcPts val="0"/>
                        </a:spcBef>
                      </a:pPr>
                      <a:r>
                        <a:rPr lang="en-GB" sz="1100" b="0" u="none" strike="noStrike">
                          <a:solidFill>
                            <a:srgbClr val="000000"/>
                          </a:solidFill>
                          <a:effectLst/>
                          <a:latin typeface="+mn-lt"/>
                        </a:rPr>
                        <a:t>Car Park, Road and Footpath</a:t>
                      </a:r>
                      <a:endParaRPr lang="en-GB" sz="1100" b="0" i="0" u="none" strike="noStrike">
                        <a:solidFill>
                          <a:srgbClr val="000000"/>
                        </a:solidFill>
                        <a:effectLst/>
                        <a:latin typeface="+mn-lt"/>
                      </a:endParaRPr>
                    </a:p>
                  </a:txBody>
                  <a:tcPr marL="5143" marR="5143" marT="5143" marB="0" anchor="ctr"/>
                </a:tc>
                <a:tc hMerge="1">
                  <a:txBody>
                    <a:bodyPr/>
                    <a:lstStyle/>
                    <a:p>
                      <a:pPr algn="l" fontAlgn="b"/>
                      <a:r>
                        <a:rPr lang="en-GB" sz="1200" b="0" u="none" strike="noStrike">
                          <a:solidFill>
                            <a:srgbClr val="000000"/>
                          </a:solidFill>
                          <a:effectLst/>
                          <a:latin typeface="+mn-lt"/>
                        </a:rPr>
                        <a:t>Car Park, Road and Footpath Maintenance</a:t>
                      </a:r>
                      <a:endParaRPr lang="en-GB" sz="1200" b="0" i="0" u="none" strike="noStrike">
                        <a:solidFill>
                          <a:srgbClr val="000000"/>
                        </a:solidFill>
                        <a:effectLst/>
                        <a:latin typeface="+mn-lt"/>
                      </a:endParaRPr>
                    </a:p>
                  </a:txBody>
                  <a:tcPr marL="5143" marR="5143" marT="5143" marB="0" anchor="b"/>
                </a:tc>
                <a:tc>
                  <a:txBody>
                    <a:bodyPr/>
                    <a:lstStyle/>
                    <a:p>
                      <a:pPr marL="0" algn="ctr" fontAlgn="b">
                        <a:spcBef>
                          <a:spcPts val="0"/>
                        </a:spcBef>
                      </a:pPr>
                      <a:r>
                        <a:rPr lang="en-GB" sz="1100" b="0" u="none" strike="noStrike" dirty="0">
                          <a:solidFill>
                            <a:srgbClr val="000000"/>
                          </a:solidFill>
                          <a:effectLst/>
                          <a:latin typeface="+mn-lt"/>
                        </a:rPr>
                        <a:t>1,440 </a:t>
                      </a:r>
                      <a:endParaRPr lang="en-GB" sz="1100" b="0" i="0" u="none" strike="noStrike" dirty="0">
                        <a:solidFill>
                          <a:srgbClr val="000000"/>
                        </a:solidFill>
                        <a:effectLst/>
                        <a:latin typeface="+mn-lt"/>
                      </a:endParaRPr>
                    </a:p>
                  </a:txBody>
                  <a:tcPr marL="5143" marR="5143" marT="5143" marB="0" anchor="ctr"/>
                </a:tc>
                <a:tc>
                  <a:txBody>
                    <a:bodyPr/>
                    <a:lstStyle/>
                    <a:p>
                      <a:pPr algn="ctr" fontAlgn="b"/>
                      <a:r>
                        <a:rPr lang="en-GB" sz="1100" b="0" i="0" u="none" strike="noStrike" dirty="0">
                          <a:solidFill>
                            <a:srgbClr val="000000"/>
                          </a:solidFill>
                          <a:effectLst/>
                          <a:latin typeface="Calibri" panose="020F0502020204030204" pitchFamily="34" charset="0"/>
                        </a:rPr>
                        <a:t>1,440 </a:t>
                      </a:r>
                    </a:p>
                  </a:txBody>
                  <a:tcPr marL="9525" marR="9525" marT="9525" marB="0" anchor="ct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1759963724"/>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u="none" strike="noStrike" dirty="0">
                          <a:solidFill>
                            <a:srgbClr val="000000"/>
                          </a:solidFill>
                          <a:effectLst/>
                          <a:latin typeface="+mn-lt"/>
                        </a:rPr>
                        <a:t>Winter: Salt, snow removal</a:t>
                      </a:r>
                      <a:endParaRPr lang="en-GB" sz="1100" b="0" i="0" u="none" strike="noStrike" dirty="0">
                        <a:solidFill>
                          <a:srgbClr val="000000"/>
                        </a:solidFill>
                        <a:effectLst/>
                        <a:latin typeface="+mn-lt"/>
                      </a:endParaRPr>
                    </a:p>
                  </a:txBody>
                  <a:tcPr marL="5143" marR="5143" marT="5143" marB="0" anchor="ctr"/>
                </a:tc>
                <a:tc hMerge="1">
                  <a:txBody>
                    <a:bodyPr/>
                    <a:lstStyle/>
                    <a:p>
                      <a:pPr algn="l" fontAlgn="b"/>
                      <a:r>
                        <a:rPr lang="en-GB" sz="1200" b="0" u="none" strike="noStrike">
                          <a:solidFill>
                            <a:srgbClr val="000000"/>
                          </a:solidFill>
                          <a:effectLst/>
                          <a:latin typeface="+mn-lt"/>
                        </a:rPr>
                        <a:t>Winter: Salt, snow removal</a:t>
                      </a:r>
                      <a:endParaRPr lang="en-GB" sz="1200" b="0" i="0" u="none" strike="noStrike">
                        <a:solidFill>
                          <a:srgbClr val="000000"/>
                        </a:solidFill>
                        <a:effectLst/>
                        <a:latin typeface="+mn-lt"/>
                      </a:endParaRPr>
                    </a:p>
                  </a:txBody>
                  <a:tcPr marL="5143" marR="5143" marT="5143" marB="0" anchor="b"/>
                </a:tc>
                <a:tc>
                  <a:txBody>
                    <a:bodyPr/>
                    <a:lstStyle/>
                    <a:p>
                      <a:pPr marL="0" algn="ctr" fontAlgn="b">
                        <a:spcBef>
                          <a:spcPts val="0"/>
                        </a:spcBef>
                      </a:pPr>
                      <a:r>
                        <a:rPr lang="en-GB" sz="1100" b="0" u="none" strike="noStrike" dirty="0">
                          <a:solidFill>
                            <a:srgbClr val="000000"/>
                          </a:solidFill>
                          <a:effectLst/>
                          <a:latin typeface="+mn-lt"/>
                        </a:rPr>
                        <a:t>4,081</a:t>
                      </a:r>
                      <a:endParaRPr lang="en-GB" sz="1100" b="0" i="0" u="none" strike="noStrike" dirty="0">
                        <a:solidFill>
                          <a:srgbClr val="000000"/>
                        </a:solidFill>
                        <a:effectLst/>
                        <a:latin typeface="+mn-lt"/>
                      </a:endParaRPr>
                    </a:p>
                  </a:txBody>
                  <a:tcPr marL="5143" marR="5143" marT="5143" marB="0" anchor="ctr"/>
                </a:tc>
                <a:tc>
                  <a:txBody>
                    <a:bodyPr/>
                    <a:lstStyle/>
                    <a:p>
                      <a:pPr algn="ctr" fontAlgn="b"/>
                      <a:r>
                        <a:rPr lang="en-GB" sz="1100" b="0" i="0" u="none" strike="noStrike" dirty="0">
                          <a:solidFill>
                            <a:srgbClr val="000000"/>
                          </a:solidFill>
                          <a:effectLst/>
                          <a:latin typeface="Calibri" panose="020F0502020204030204" pitchFamily="34" charset="0"/>
                        </a:rPr>
                        <a:t>2,862</a:t>
                      </a:r>
                    </a:p>
                  </a:txBody>
                  <a:tcPr marL="9525" marR="9525" marT="9525" marB="0" anchor="ctr"/>
                </a:tc>
                <a:tc>
                  <a:txBody>
                    <a:bodyPr/>
                    <a:lstStyle/>
                    <a:p>
                      <a:pPr marL="0" algn="ctr" fontAlgn="ctr">
                        <a:spcBef>
                          <a:spcPts val="0"/>
                        </a:spcBef>
                      </a:pPr>
                      <a:r>
                        <a:rPr lang="en-GB" sz="1100" b="0" u="none" strike="noStrike" dirty="0">
                          <a:solidFill>
                            <a:srgbClr val="000000"/>
                          </a:solidFill>
                          <a:effectLst/>
                          <a:latin typeface="+mn-lt"/>
                        </a:rPr>
                        <a:t>-30%</a:t>
                      </a: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3209215409"/>
                  </a:ext>
                </a:extLst>
              </a:tr>
              <a:tr h="205481">
                <a:tc gridSpan="3">
                  <a:txBody>
                    <a:bodyPr/>
                    <a:lstStyle/>
                    <a:p>
                      <a:pPr marL="0" algn="l" fontAlgn="b">
                        <a:spcBef>
                          <a:spcPts val="0"/>
                        </a:spcBef>
                      </a:pPr>
                      <a:r>
                        <a:rPr lang="en-GB" sz="1100" b="1" i="0" u="none" strike="noStrike" dirty="0">
                          <a:solidFill>
                            <a:srgbClr val="000000"/>
                          </a:solidFill>
                          <a:effectLst/>
                          <a:latin typeface="+mn-lt"/>
                        </a:rPr>
                        <a:t>Grounds Maintenance</a:t>
                      </a:r>
                    </a:p>
                  </a:txBody>
                  <a:tcPr marL="5143" marR="5143" marT="5143" marB="0" anchor="ctr"/>
                </a:tc>
                <a:tc hMerge="1">
                  <a:txBody>
                    <a:bodyPr/>
                    <a:lstStyle/>
                    <a:p>
                      <a:endParaRPr lang="en-US"/>
                    </a:p>
                  </a:txBody>
                  <a:tcPr/>
                </a:tc>
                <a:tc hMerge="1">
                  <a:txBody>
                    <a:bodyPr/>
                    <a:lstStyle/>
                    <a:p>
                      <a:endParaRPr lang="en-US"/>
                    </a:p>
                  </a:txBody>
                  <a:tcPr/>
                </a:tc>
                <a:tc>
                  <a:txBody>
                    <a:bodyPr/>
                    <a:lstStyle/>
                    <a:p>
                      <a:pPr marL="0" algn="ctr" fontAlgn="b">
                        <a:spcBef>
                          <a:spcPts val="0"/>
                        </a:spcBef>
                      </a:pPr>
                      <a:endParaRPr lang="en-GB" sz="1100" b="0" i="0" u="none" strike="noStrike" dirty="0">
                        <a:solidFill>
                          <a:srgbClr val="000000"/>
                        </a:solidFill>
                        <a:effectLst/>
                        <a:latin typeface="+mn-lt"/>
                      </a:endParaRPr>
                    </a:p>
                  </a:txBody>
                  <a:tcPr marL="5143" marR="5143" marT="5143" marB="0" anchor="ctr"/>
                </a:tc>
                <a:tc>
                  <a:txBody>
                    <a:bodyPr/>
                    <a:lstStyle/>
                    <a:p>
                      <a:pPr algn="ctr" fontAlgn="b"/>
                      <a:endParaRPr lang="en-GB" sz="1100" b="0" i="0" u="none" strike="noStrike">
                        <a:solidFill>
                          <a:srgbClr val="000000"/>
                        </a:solidFill>
                        <a:effectLst/>
                        <a:latin typeface="Calibri" panose="020F0502020204030204" pitchFamily="34" charset="0"/>
                      </a:endParaRPr>
                    </a:p>
                  </a:txBody>
                  <a:tcPr marL="9525" marR="9525" marT="9525" marB="0" anchor="ct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379427602"/>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a:solidFill>
                            <a:srgbClr val="000000"/>
                          </a:solidFill>
                          <a:effectLst/>
                          <a:latin typeface="+mn-lt"/>
                        </a:rPr>
                        <a:t>Grounds Maintenance</a:t>
                      </a:r>
                      <a:endParaRPr lang="en-GB" sz="1100" b="0" i="0" u="none" strike="noStrike" dirty="0">
                        <a:solidFill>
                          <a:srgbClr val="000000"/>
                        </a:solidFill>
                        <a:effectLst/>
                        <a:latin typeface="+mn-lt"/>
                      </a:endParaRPr>
                    </a:p>
                  </a:txBody>
                  <a:tcPr marL="5143" marR="5143" marT="5143" marB="0" anchor="ctr"/>
                </a:tc>
                <a:tc hMerge="1">
                  <a:txBody>
                    <a:bodyPr/>
                    <a:lstStyle/>
                    <a:p>
                      <a:endParaRPr lang="en-US"/>
                    </a:p>
                  </a:txBody>
                  <a:tcP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61,502</a:t>
                      </a:r>
                    </a:p>
                  </a:txBody>
                  <a:tcPr marL="5143" marR="5143" marT="5143" marB="0" anchor="ctr"/>
                </a:tc>
                <a:tc>
                  <a:txBody>
                    <a:bodyPr/>
                    <a:lstStyle/>
                    <a:p>
                      <a:pPr algn="ctr" fontAlgn="b"/>
                      <a:r>
                        <a:rPr lang="en-GB" sz="1100" b="0" i="0" u="none" strike="noStrike" dirty="0">
                          <a:solidFill>
                            <a:srgbClr val="000000"/>
                          </a:solidFill>
                          <a:effectLst/>
                          <a:latin typeface="Calibri" panose="020F0502020204030204" pitchFamily="34" charset="0"/>
                        </a:rPr>
                        <a:t>76,560</a:t>
                      </a:r>
                    </a:p>
                  </a:txBody>
                  <a:tcPr marL="9525" marR="9525" marT="9525" marB="0" anchor="ct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24%</a:t>
                      </a:r>
                    </a:p>
                  </a:txBody>
                  <a:tcPr marL="5143" marR="5143" marT="5143" marB="0" anchor="ctr"/>
                </a:tc>
                <a:extLst>
                  <a:ext uri="{0D108BD9-81ED-4DB2-BD59-A6C34878D82A}">
                    <a16:rowId xmlns:a16="http://schemas.microsoft.com/office/drawing/2014/main" val="2512847785"/>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Tree Surgery</a:t>
                      </a:r>
                    </a:p>
                  </a:txBody>
                  <a:tcPr marL="5143" marR="5143" marT="5143" marB="0" anchor="ctr"/>
                </a:tc>
                <a:tc hMerge="1">
                  <a:txBody>
                    <a:bodyPr/>
                    <a:lstStyle/>
                    <a:p>
                      <a:endParaRPr lang="en-US"/>
                    </a:p>
                  </a:txBody>
                  <a:tcP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30,334 </a:t>
                      </a:r>
                    </a:p>
                  </a:txBody>
                  <a:tcPr marL="5143" marR="5143" marT="5143" marB="0" anchor="ctr"/>
                </a:tc>
                <a:tc>
                  <a:txBody>
                    <a:bodyPr/>
                    <a:lstStyle/>
                    <a:p>
                      <a:pPr algn="ctr" fontAlgn="b"/>
                      <a:r>
                        <a:rPr lang="en-GB" sz="1100" b="0" i="0" u="none" strike="noStrike" dirty="0">
                          <a:solidFill>
                            <a:srgbClr val="000000"/>
                          </a:solidFill>
                          <a:effectLst/>
                          <a:latin typeface="Calibri" panose="020F0502020204030204" pitchFamily="34" charset="0"/>
                        </a:rPr>
                        <a:t>11</a:t>
                      </a:r>
                    </a:p>
                  </a:txBody>
                  <a:tcPr marL="9525" marR="9525" marT="9525" marB="0" anchor="ct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-100%</a:t>
                      </a:r>
                    </a:p>
                  </a:txBody>
                  <a:tcPr marL="5143" marR="5143" marT="5143" marB="0" anchor="ctr"/>
                </a:tc>
                <a:extLst>
                  <a:ext uri="{0D108BD9-81ED-4DB2-BD59-A6C34878D82A}">
                    <a16:rowId xmlns:a16="http://schemas.microsoft.com/office/drawing/2014/main" val="820363406"/>
                  </a:ext>
                </a:extLst>
              </a:tr>
              <a:tr h="205481">
                <a:tc gridSpan="3">
                  <a:txBody>
                    <a:bodyPr/>
                    <a:lstStyle/>
                    <a:p>
                      <a:pPr marL="0" algn="l" fontAlgn="b">
                        <a:spcBef>
                          <a:spcPts val="0"/>
                        </a:spcBef>
                      </a:pPr>
                      <a:r>
                        <a:rPr lang="en-GB" sz="1100" b="1" i="0" u="none" strike="noStrike" dirty="0">
                          <a:solidFill>
                            <a:srgbClr val="000000"/>
                          </a:solidFill>
                          <a:effectLst/>
                          <a:latin typeface="+mn-lt"/>
                        </a:rPr>
                        <a:t>Insurance</a:t>
                      </a:r>
                    </a:p>
                  </a:txBody>
                  <a:tcPr marL="5143" marR="5143" marT="5143" marB="0" anchor="ctr"/>
                </a:tc>
                <a:tc hMerge="1">
                  <a:txBody>
                    <a:bodyPr/>
                    <a:lstStyle/>
                    <a:p>
                      <a:endParaRPr lang="en-US"/>
                    </a:p>
                  </a:txBody>
                  <a:tcPr/>
                </a:tc>
                <a:tc hMerge="1">
                  <a:txBody>
                    <a:bodyPr/>
                    <a:lstStyle/>
                    <a:p>
                      <a:endParaRPr lang="en-US"/>
                    </a:p>
                  </a:txBody>
                  <a:tcPr/>
                </a:tc>
                <a:tc>
                  <a:txBody>
                    <a:bodyPr/>
                    <a:lstStyle/>
                    <a:p>
                      <a:pPr marL="0" algn="ctr" defTabSz="914400" rtl="0" eaLnBrk="1" fontAlgn="b" latinLnBrk="0" hangingPunct="1">
                        <a:spcBef>
                          <a:spcPts val="0"/>
                        </a:spcBef>
                      </a:pPr>
                      <a:endParaRPr lang="en-GB" sz="1100" b="0" u="none" strike="noStrike" kern="1200" dirty="0">
                        <a:solidFill>
                          <a:srgbClr val="000000"/>
                        </a:solidFill>
                        <a:effectLst/>
                        <a:latin typeface="+mn-lt"/>
                        <a:ea typeface="+mn-ea"/>
                        <a:cs typeface="+mn-cs"/>
                      </a:endParaRPr>
                    </a:p>
                  </a:txBody>
                  <a:tcPr marL="5143" marR="5143" marT="5143" marB="0" anchor="ctr"/>
                </a:tc>
                <a:tc>
                  <a:txBody>
                    <a:bodyPr/>
                    <a:lstStyle/>
                    <a:p>
                      <a:pPr algn="ctr" fontAlgn="b"/>
                      <a:endParaRPr lang="en-GB"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algn="ctr" defTabSz="914400" rtl="0" eaLnBrk="1" fontAlgn="b" latinLnBrk="0" hangingPunct="1">
                        <a:spcBef>
                          <a:spcPts val="0"/>
                        </a:spcBef>
                      </a:pPr>
                      <a:endParaRPr lang="en-GB" sz="1100" b="0" u="none" strike="noStrike" kern="1200">
                        <a:solidFill>
                          <a:srgbClr val="000000"/>
                        </a:solidFill>
                        <a:effectLst/>
                        <a:latin typeface="+mn-lt"/>
                        <a:ea typeface="+mn-ea"/>
                        <a:cs typeface="+mn-cs"/>
                      </a:endParaRPr>
                    </a:p>
                  </a:txBody>
                  <a:tcPr marL="5143" marR="5143" marT="5143" marB="0" anchor="ctr"/>
                </a:tc>
                <a:extLst>
                  <a:ext uri="{0D108BD9-81ED-4DB2-BD59-A6C34878D82A}">
                    <a16:rowId xmlns:a16="http://schemas.microsoft.com/office/drawing/2014/main" val="1286910905"/>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Public Liability Insurance</a:t>
                      </a:r>
                    </a:p>
                  </a:txBody>
                  <a:tcPr marL="5143" marR="5143" marT="5143" marB="0" anchor="ctr"/>
                </a:tc>
                <a:tc hMerge="1">
                  <a:txBody>
                    <a:bodyPr/>
                    <a:lstStyle/>
                    <a:p>
                      <a:endParaRPr lang="en-US"/>
                    </a:p>
                  </a:txBody>
                  <a:tcP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1,775 </a:t>
                      </a:r>
                    </a:p>
                  </a:txBody>
                  <a:tcPr marL="5143" marR="5143" marT="5143" marB="0" anchor="ctr"/>
                </a:tc>
                <a:tc>
                  <a:txBody>
                    <a:bodyPr/>
                    <a:lstStyle/>
                    <a:p>
                      <a:pPr algn="ctr" fontAlgn="b"/>
                      <a:r>
                        <a:rPr lang="en-GB" sz="1100" b="0" i="0" u="none" strike="noStrike" dirty="0">
                          <a:solidFill>
                            <a:srgbClr val="000000"/>
                          </a:solidFill>
                          <a:effectLst/>
                          <a:latin typeface="Calibri" panose="020F0502020204030204" pitchFamily="34" charset="0"/>
                        </a:rPr>
                        <a:t>3,645 </a:t>
                      </a:r>
                    </a:p>
                  </a:txBody>
                  <a:tcPr marL="9525" marR="9525" marT="9525" marB="0" anchor="ct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105%</a:t>
                      </a:r>
                    </a:p>
                  </a:txBody>
                  <a:tcPr marL="5143" marR="5143" marT="5143" marB="0" anchor="ctr"/>
                </a:tc>
                <a:extLst>
                  <a:ext uri="{0D108BD9-81ED-4DB2-BD59-A6C34878D82A}">
                    <a16:rowId xmlns:a16="http://schemas.microsoft.com/office/drawing/2014/main" val="1208807976"/>
                  </a:ext>
                </a:extLst>
              </a:tr>
              <a:tr h="205481">
                <a:tc gridSpan="3">
                  <a:txBody>
                    <a:bodyPr/>
                    <a:lstStyle/>
                    <a:p>
                      <a:pPr marL="0" algn="l" fontAlgn="b">
                        <a:spcBef>
                          <a:spcPts val="0"/>
                        </a:spcBef>
                      </a:pPr>
                      <a:r>
                        <a:rPr lang="en-GB" sz="1100" b="1" i="0" u="none" strike="noStrike" dirty="0">
                          <a:solidFill>
                            <a:srgbClr val="000000"/>
                          </a:solidFill>
                          <a:effectLst/>
                          <a:latin typeface="+mn-lt"/>
                        </a:rPr>
                        <a:t>Professional Fees</a:t>
                      </a:r>
                    </a:p>
                  </a:txBody>
                  <a:tcPr marL="5143" marR="5143" marT="5143" marB="0" anchor="ctr"/>
                </a:tc>
                <a:tc hMerge="1">
                  <a:txBody>
                    <a:bodyPr/>
                    <a:lstStyle/>
                    <a:p>
                      <a:endParaRPr lang="en-US"/>
                    </a:p>
                  </a:txBody>
                  <a:tcPr/>
                </a:tc>
                <a:tc hMerge="1">
                  <a:txBody>
                    <a:bodyPr/>
                    <a:lstStyle/>
                    <a:p>
                      <a:endParaRPr lang="en-US"/>
                    </a:p>
                  </a:txBody>
                  <a:tcPr/>
                </a:tc>
                <a:tc>
                  <a:txBody>
                    <a:bodyPr/>
                    <a:lstStyle/>
                    <a:p>
                      <a:pPr marL="0" algn="ctr" defTabSz="914400" rtl="0" eaLnBrk="1" fontAlgn="b" latinLnBrk="0" hangingPunct="1">
                        <a:spcBef>
                          <a:spcPts val="0"/>
                        </a:spcBef>
                      </a:pPr>
                      <a:endParaRPr lang="en-GB" sz="1100" b="0" u="none" strike="noStrike" kern="1200" dirty="0">
                        <a:solidFill>
                          <a:srgbClr val="000000"/>
                        </a:solidFill>
                        <a:effectLst/>
                        <a:latin typeface="+mn-lt"/>
                        <a:ea typeface="+mn-ea"/>
                        <a:cs typeface="+mn-cs"/>
                      </a:endParaRPr>
                    </a:p>
                  </a:txBody>
                  <a:tcPr marL="5143" marR="5143" marT="5143" marB="0" anchor="ctr"/>
                </a:tc>
                <a:tc>
                  <a:txBody>
                    <a:bodyPr/>
                    <a:lstStyle/>
                    <a:p>
                      <a:pPr algn="ctr" fontAlgn="b"/>
                      <a:endParaRPr lang="en-GB"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algn="ctr" defTabSz="914400" rtl="0" eaLnBrk="1" fontAlgn="b" latinLnBrk="0" hangingPunct="1">
                        <a:spcBef>
                          <a:spcPts val="0"/>
                        </a:spcBef>
                      </a:pPr>
                      <a:endParaRPr lang="en-GB" sz="1100" b="0" u="none" strike="noStrike" kern="1200">
                        <a:solidFill>
                          <a:srgbClr val="000000"/>
                        </a:solidFill>
                        <a:effectLst/>
                        <a:latin typeface="+mn-lt"/>
                        <a:ea typeface="+mn-ea"/>
                        <a:cs typeface="+mn-cs"/>
                      </a:endParaRPr>
                    </a:p>
                  </a:txBody>
                  <a:tcPr marL="5143" marR="5143" marT="5143" marB="0" anchor="ctr"/>
                </a:tc>
                <a:extLst>
                  <a:ext uri="{0D108BD9-81ED-4DB2-BD59-A6C34878D82A}">
                    <a16:rowId xmlns:a16="http://schemas.microsoft.com/office/drawing/2014/main" val="2317523730"/>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a:solidFill>
                            <a:srgbClr val="000000"/>
                          </a:solidFill>
                          <a:effectLst/>
                          <a:latin typeface="+mn-lt"/>
                        </a:rPr>
                        <a:t>Management Fees</a:t>
                      </a:r>
                      <a:endParaRPr lang="en-GB" sz="1100" b="0" i="0" u="none" strike="noStrike" dirty="0">
                        <a:solidFill>
                          <a:srgbClr val="000000"/>
                        </a:solidFill>
                        <a:effectLst/>
                        <a:latin typeface="+mn-lt"/>
                      </a:endParaRPr>
                    </a:p>
                  </a:txBody>
                  <a:tcPr marL="5143" marR="5143" marT="5143" marB="0" anchor="ctr"/>
                </a:tc>
                <a:tc hMerge="1">
                  <a:txBody>
                    <a:bodyPr/>
                    <a:lstStyle/>
                    <a:p>
                      <a:endParaRPr lang="en-US"/>
                    </a:p>
                  </a:txBody>
                  <a:tcP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43,863 </a:t>
                      </a:r>
                    </a:p>
                  </a:txBody>
                  <a:tcPr marL="5143" marR="5143" marT="5143" marB="0" anchor="ctr"/>
                </a:tc>
                <a:tc>
                  <a:txBody>
                    <a:bodyPr/>
                    <a:lstStyle/>
                    <a:p>
                      <a:pPr algn="ctr" fontAlgn="b"/>
                      <a:r>
                        <a:rPr lang="en-GB" sz="1100" b="0" i="0" u="none" strike="noStrike" dirty="0">
                          <a:solidFill>
                            <a:srgbClr val="000000"/>
                          </a:solidFill>
                          <a:effectLst/>
                          <a:latin typeface="Calibri" panose="020F0502020204030204" pitchFamily="34" charset="0"/>
                        </a:rPr>
                        <a:t>45,116 </a:t>
                      </a:r>
                    </a:p>
                  </a:txBody>
                  <a:tcPr marL="9525" marR="9525" marT="9525" marB="0" anchor="ct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3%</a:t>
                      </a:r>
                    </a:p>
                  </a:txBody>
                  <a:tcPr marL="5143" marR="5143" marT="5143" marB="0" anchor="ctr"/>
                </a:tc>
                <a:extLst>
                  <a:ext uri="{0D108BD9-81ED-4DB2-BD59-A6C34878D82A}">
                    <a16:rowId xmlns:a16="http://schemas.microsoft.com/office/drawing/2014/main" val="2781977871"/>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a:solidFill>
                            <a:srgbClr val="000000"/>
                          </a:solidFill>
                          <a:effectLst/>
                          <a:latin typeface="+mn-lt"/>
                        </a:rPr>
                        <a:t>Health &amp; Safety</a:t>
                      </a:r>
                      <a:endParaRPr lang="en-GB" sz="1100" b="0" i="0" u="none" strike="noStrike" dirty="0">
                        <a:solidFill>
                          <a:srgbClr val="000000"/>
                        </a:solidFill>
                        <a:effectLst/>
                        <a:latin typeface="+mn-lt"/>
                      </a:endParaRPr>
                    </a:p>
                  </a:txBody>
                  <a:tcPr marL="5143" marR="5143" marT="5143" marB="0" anchor="ctr"/>
                </a:tc>
                <a:tc hMerge="1">
                  <a:txBody>
                    <a:bodyPr/>
                    <a:lstStyle/>
                    <a:p>
                      <a:endParaRPr lang="en-US"/>
                    </a:p>
                  </a:txBody>
                  <a:tcP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0</a:t>
                      </a:r>
                    </a:p>
                  </a:txBody>
                  <a:tcPr marL="5143" marR="5143" marT="5143" marB="0" anchor="ctr"/>
                </a:tc>
                <a:tc>
                  <a:txBody>
                    <a:bodyPr/>
                    <a:lstStyle/>
                    <a:p>
                      <a:pPr algn="ctr" fontAlgn="b"/>
                      <a:r>
                        <a:rPr lang="en-GB" sz="1100" b="0" i="0" u="none" strike="noStrike" dirty="0">
                          <a:solidFill>
                            <a:srgbClr val="000000"/>
                          </a:solidFill>
                          <a:effectLst/>
                          <a:latin typeface="Calibri" panose="020F0502020204030204" pitchFamily="34" charset="0"/>
                        </a:rPr>
                        <a:t>300 </a:t>
                      </a:r>
                    </a:p>
                  </a:txBody>
                  <a:tcPr marL="9525" marR="9525" marT="9525" marB="0" anchor="ctr"/>
                </a:tc>
                <a:tc>
                  <a:txBody>
                    <a:bodyPr/>
                    <a:lstStyle/>
                    <a:p>
                      <a:pPr marL="0" algn="ctr" defTabSz="914400" rtl="0" eaLnBrk="1" fontAlgn="b" latinLnBrk="0" hangingPunct="1">
                        <a:spcBef>
                          <a:spcPts val="0"/>
                        </a:spcBef>
                      </a:pPr>
                      <a:endParaRPr lang="en-GB" sz="1100" b="0" u="none" strike="noStrike" kern="1200" dirty="0">
                        <a:solidFill>
                          <a:srgbClr val="000000"/>
                        </a:solidFill>
                        <a:effectLst/>
                        <a:latin typeface="+mn-lt"/>
                        <a:ea typeface="+mn-ea"/>
                        <a:cs typeface="+mn-cs"/>
                      </a:endParaRPr>
                    </a:p>
                  </a:txBody>
                  <a:tcPr marL="5143" marR="5143" marT="5143" marB="0" anchor="ctr"/>
                </a:tc>
                <a:extLst>
                  <a:ext uri="{0D108BD9-81ED-4DB2-BD59-A6C34878D82A}">
                    <a16:rowId xmlns:a16="http://schemas.microsoft.com/office/drawing/2014/main" val="975781919"/>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a:solidFill>
                            <a:srgbClr val="000000"/>
                          </a:solidFill>
                          <a:effectLst/>
                          <a:latin typeface="+mn-lt"/>
                        </a:rPr>
                        <a:t>Legal &amp; Professional</a:t>
                      </a:r>
                      <a:endParaRPr lang="en-GB" sz="1100" b="0" i="0" u="none" strike="noStrike" dirty="0">
                        <a:solidFill>
                          <a:srgbClr val="000000"/>
                        </a:solidFill>
                        <a:effectLst/>
                        <a:latin typeface="+mn-lt"/>
                      </a:endParaRPr>
                    </a:p>
                  </a:txBody>
                  <a:tcPr marL="5143" marR="5143" marT="5143" marB="0" anchor="ctr"/>
                </a:tc>
                <a:tc hMerge="1">
                  <a:txBody>
                    <a:bodyPr/>
                    <a:lstStyle/>
                    <a:p>
                      <a:endParaRPr lang="en-US"/>
                    </a:p>
                  </a:txBody>
                  <a:tcP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25 </a:t>
                      </a:r>
                    </a:p>
                  </a:txBody>
                  <a:tcPr marL="5143" marR="5143" marT="5143" marB="0" anchor="ctr"/>
                </a:tc>
                <a:tc>
                  <a:txBody>
                    <a:bodyPr/>
                    <a:lstStyle/>
                    <a:p>
                      <a:pPr algn="ctr" fontAlgn="b"/>
                      <a:r>
                        <a:rPr lang="en-GB" sz="1100" b="0" i="0" u="none" strike="noStrike" dirty="0">
                          <a:solidFill>
                            <a:srgbClr val="000000"/>
                          </a:solidFill>
                          <a:effectLst/>
                          <a:latin typeface="Calibri" panose="020F0502020204030204" pitchFamily="34" charset="0"/>
                        </a:rPr>
                        <a:t>0</a:t>
                      </a:r>
                    </a:p>
                  </a:txBody>
                  <a:tcPr marL="9525" marR="9525" marT="9525" marB="0" anchor="ctr"/>
                </a:tc>
                <a:tc>
                  <a:txBody>
                    <a:bodyPr/>
                    <a:lstStyle/>
                    <a:p>
                      <a:pPr marL="0" algn="ctr" defTabSz="914400" rtl="0" eaLnBrk="1" fontAlgn="b" latinLnBrk="0" hangingPunct="1">
                        <a:spcBef>
                          <a:spcPts val="0"/>
                        </a:spcBef>
                      </a:pPr>
                      <a:endParaRPr lang="en-GB" sz="1100" b="0" u="none" strike="noStrike" kern="1200" dirty="0">
                        <a:solidFill>
                          <a:srgbClr val="000000"/>
                        </a:solidFill>
                        <a:effectLst/>
                        <a:latin typeface="+mn-lt"/>
                        <a:ea typeface="+mn-ea"/>
                        <a:cs typeface="+mn-cs"/>
                      </a:endParaRPr>
                    </a:p>
                  </a:txBody>
                  <a:tcPr marL="5143" marR="5143" marT="5143" marB="0" anchor="ctr"/>
                </a:tc>
                <a:extLst>
                  <a:ext uri="{0D108BD9-81ED-4DB2-BD59-A6C34878D82A}">
                    <a16:rowId xmlns:a16="http://schemas.microsoft.com/office/drawing/2014/main" val="3347071859"/>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Sundry Expenses</a:t>
                      </a:r>
                    </a:p>
                  </a:txBody>
                  <a:tcPr marL="5143" marR="5143" marT="5143" marB="0" anchor="ctr"/>
                </a:tc>
                <a:tc hMerge="1">
                  <a:txBody>
                    <a:bodyPr/>
                    <a:lstStyle/>
                    <a:p>
                      <a:endParaRPr lang="en-US"/>
                    </a:p>
                  </a:txBody>
                  <a:tcP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172</a:t>
                      </a:r>
                    </a:p>
                  </a:txBody>
                  <a:tcPr marL="5143" marR="5143" marT="5143" marB="0" anchor="ctr"/>
                </a:tc>
                <a:tc>
                  <a:txBody>
                    <a:bodyPr/>
                    <a:lstStyle/>
                    <a:p>
                      <a:pPr algn="ctr" fontAlgn="b"/>
                      <a:r>
                        <a:rPr lang="en-GB" sz="1100" b="0" i="0" u="none" strike="noStrike" dirty="0">
                          <a:solidFill>
                            <a:srgbClr val="000000"/>
                          </a:solidFill>
                          <a:effectLst/>
                          <a:latin typeface="Calibri" panose="020F0502020204030204" pitchFamily="34" charset="0"/>
                        </a:rPr>
                        <a:t>0</a:t>
                      </a:r>
                    </a:p>
                  </a:txBody>
                  <a:tcPr marL="9525" marR="9525" marT="9525" marB="0" anchor="ctr"/>
                </a:tc>
                <a:tc>
                  <a:txBody>
                    <a:bodyPr/>
                    <a:lstStyle/>
                    <a:p>
                      <a:pPr marL="0" algn="ctr" defTabSz="914400" rtl="0" eaLnBrk="1" fontAlgn="b" latinLnBrk="0" hangingPunct="1">
                        <a:spcBef>
                          <a:spcPts val="0"/>
                        </a:spcBef>
                      </a:pPr>
                      <a:endParaRPr lang="en-GB" sz="1100" b="0" u="none" strike="noStrike" kern="1200" dirty="0">
                        <a:solidFill>
                          <a:srgbClr val="000000"/>
                        </a:solidFill>
                        <a:effectLst/>
                        <a:latin typeface="+mn-lt"/>
                        <a:ea typeface="+mn-ea"/>
                        <a:cs typeface="+mn-cs"/>
                      </a:endParaRPr>
                    </a:p>
                  </a:txBody>
                  <a:tcPr marL="5143" marR="5143" marT="5143" marB="0" anchor="ctr"/>
                </a:tc>
                <a:extLst>
                  <a:ext uri="{0D108BD9-81ED-4DB2-BD59-A6C34878D82A}">
                    <a16:rowId xmlns:a16="http://schemas.microsoft.com/office/drawing/2014/main" val="1266283636"/>
                  </a:ext>
                </a:extLst>
              </a:tr>
              <a:tr h="205481">
                <a:tc gridSpan="3">
                  <a:txBody>
                    <a:bodyPr/>
                    <a:lstStyle/>
                    <a:p>
                      <a:pPr marL="0" algn="l" fontAlgn="b">
                        <a:spcBef>
                          <a:spcPts val="0"/>
                        </a:spcBef>
                      </a:pPr>
                      <a:r>
                        <a:rPr lang="en-GB" sz="1100" b="1" i="0" u="none" strike="noStrike" dirty="0">
                          <a:solidFill>
                            <a:srgbClr val="000000"/>
                          </a:solidFill>
                          <a:effectLst/>
                          <a:latin typeface="+mn-lt"/>
                        </a:rPr>
                        <a:t>Other</a:t>
                      </a:r>
                    </a:p>
                  </a:txBody>
                  <a:tcPr marL="5143" marR="5143" marT="5143" marB="0" anchor="ctr"/>
                </a:tc>
                <a:tc hMerge="1">
                  <a:txBody>
                    <a:bodyPr/>
                    <a:lstStyle/>
                    <a:p>
                      <a:endParaRPr lang="en-US"/>
                    </a:p>
                  </a:txBody>
                  <a:tcPr/>
                </a:tc>
                <a:tc hMerge="1">
                  <a:txBody>
                    <a:bodyPr/>
                    <a:lstStyle/>
                    <a:p>
                      <a:endParaRPr lang="en-US"/>
                    </a:p>
                  </a:txBody>
                  <a:tcPr/>
                </a:tc>
                <a:tc>
                  <a:txBody>
                    <a:bodyPr/>
                    <a:lstStyle/>
                    <a:p>
                      <a:pPr marL="0" algn="ctr" defTabSz="914400" rtl="0" eaLnBrk="1" fontAlgn="b" latinLnBrk="0" hangingPunct="1">
                        <a:spcBef>
                          <a:spcPts val="0"/>
                        </a:spcBef>
                      </a:pPr>
                      <a:endParaRPr lang="en-GB" sz="1100" b="0" u="none" strike="noStrike" kern="1200" dirty="0">
                        <a:solidFill>
                          <a:srgbClr val="000000"/>
                        </a:solidFill>
                        <a:effectLst/>
                        <a:latin typeface="+mn-lt"/>
                        <a:ea typeface="+mn-ea"/>
                        <a:cs typeface="+mn-cs"/>
                      </a:endParaRPr>
                    </a:p>
                  </a:txBody>
                  <a:tcPr marL="5143" marR="5143" marT="5143" marB="0" anchor="ctr"/>
                </a:tc>
                <a:tc>
                  <a:txBody>
                    <a:bodyPr/>
                    <a:lstStyle/>
                    <a:p>
                      <a:pPr algn="ctr" fontAlgn="b"/>
                      <a:endParaRPr lang="en-GB"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algn="ctr" defTabSz="914400" rtl="0" eaLnBrk="1" fontAlgn="b" latinLnBrk="0" hangingPunct="1">
                        <a:spcBef>
                          <a:spcPts val="0"/>
                        </a:spcBef>
                      </a:pPr>
                      <a:endParaRPr lang="en-GB" sz="1100" b="0" u="none" strike="noStrike" kern="1200" dirty="0">
                        <a:solidFill>
                          <a:srgbClr val="000000"/>
                        </a:solidFill>
                        <a:effectLst/>
                        <a:latin typeface="+mn-lt"/>
                        <a:ea typeface="+mn-ea"/>
                        <a:cs typeface="+mn-cs"/>
                      </a:endParaRPr>
                    </a:p>
                  </a:txBody>
                  <a:tcPr marL="5143" marR="5143" marT="5143" marB="0" anchor="ctr"/>
                </a:tc>
                <a:extLst>
                  <a:ext uri="{0D108BD9-81ED-4DB2-BD59-A6C34878D82A}">
                    <a16:rowId xmlns:a16="http://schemas.microsoft.com/office/drawing/2014/main" val="1825870177"/>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a:solidFill>
                            <a:srgbClr val="000000"/>
                          </a:solidFill>
                          <a:effectLst/>
                          <a:latin typeface="+mn-lt"/>
                        </a:rPr>
                        <a:t>Christmas</a:t>
                      </a:r>
                      <a:endParaRPr lang="en-GB" sz="1100" b="0" i="0" u="none" strike="noStrike" dirty="0">
                        <a:solidFill>
                          <a:srgbClr val="000000"/>
                        </a:solidFill>
                        <a:effectLst/>
                        <a:latin typeface="+mn-lt"/>
                      </a:endParaRPr>
                    </a:p>
                  </a:txBody>
                  <a:tcPr marL="5143" marR="5143" marT="5143" marB="0" anchor="ctr"/>
                </a:tc>
                <a:tc hMerge="1">
                  <a:txBody>
                    <a:bodyPr/>
                    <a:lstStyle/>
                    <a:p>
                      <a:endParaRPr lang="en-US"/>
                    </a:p>
                  </a:txBody>
                  <a:tcPr/>
                </a:tc>
                <a:tc>
                  <a:txBody>
                    <a:bodyPr/>
                    <a:lstStyle/>
                    <a:p>
                      <a:pPr marL="0" algn="ctr" fontAlgn="b">
                        <a:spcBef>
                          <a:spcPts val="0"/>
                        </a:spcBef>
                      </a:pPr>
                      <a:r>
                        <a:rPr lang="en-GB" sz="1100" b="0" i="0" u="none" strike="noStrike" dirty="0">
                          <a:solidFill>
                            <a:srgbClr val="000000"/>
                          </a:solidFill>
                          <a:effectLst/>
                          <a:latin typeface="+mn-lt"/>
                        </a:rPr>
                        <a:t>1,915</a:t>
                      </a:r>
                    </a:p>
                  </a:txBody>
                  <a:tcPr marL="5143" marR="5143" marT="5143" marB="0" anchor="ctr"/>
                </a:tc>
                <a:tc>
                  <a:txBody>
                    <a:bodyPr/>
                    <a:lstStyle/>
                    <a:p>
                      <a:pPr algn="ctr" fontAlgn="b"/>
                      <a:r>
                        <a:rPr lang="en-GB" sz="1100" b="0" i="0" u="none" strike="noStrike" dirty="0">
                          <a:solidFill>
                            <a:srgbClr val="000000"/>
                          </a:solidFill>
                          <a:effectLst/>
                          <a:latin typeface="Calibri" panose="020F0502020204030204" pitchFamily="34" charset="0"/>
                        </a:rPr>
                        <a:t> 1,989 </a:t>
                      </a:r>
                    </a:p>
                  </a:txBody>
                  <a:tcPr marL="9525" marR="9525" marT="9525" marB="0" anchor="ctr"/>
                </a:tc>
                <a:tc>
                  <a:txBody>
                    <a:bodyPr/>
                    <a:lstStyle/>
                    <a:p>
                      <a:pPr marL="0" algn="ctr" fontAlgn="ctr">
                        <a:spcBef>
                          <a:spcPts val="0"/>
                        </a:spcBef>
                      </a:pPr>
                      <a:r>
                        <a:rPr lang="en-GB" sz="1100" b="0" i="0" u="none" strike="noStrike" dirty="0">
                          <a:solidFill>
                            <a:srgbClr val="000000"/>
                          </a:solidFill>
                          <a:effectLst/>
                          <a:latin typeface="+mn-lt"/>
                        </a:rPr>
                        <a:t>3%</a:t>
                      </a:r>
                    </a:p>
                  </a:txBody>
                  <a:tcPr marL="5143" marR="5143" marT="5143" marB="0" anchor="ctr"/>
                </a:tc>
                <a:extLst>
                  <a:ext uri="{0D108BD9-81ED-4DB2-BD59-A6C34878D82A}">
                    <a16:rowId xmlns:a16="http://schemas.microsoft.com/office/drawing/2014/main" val="943121718"/>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Contribution to Reserves</a:t>
                      </a:r>
                    </a:p>
                  </a:txBody>
                  <a:tcPr marL="5143" marR="5143" marT="5143" marB="0" anchor="ctr"/>
                </a:tc>
                <a:tc hMerge="1">
                  <a:txBody>
                    <a:bodyPr/>
                    <a:lstStyle/>
                    <a:p>
                      <a:endParaRPr lang="en-US"/>
                    </a:p>
                  </a:txBody>
                  <a:tcPr/>
                </a:tc>
                <a:tc>
                  <a:txBody>
                    <a:bodyPr/>
                    <a:lstStyle/>
                    <a:p>
                      <a:pPr marL="0" algn="ctr" fontAlgn="b">
                        <a:spcBef>
                          <a:spcPts val="0"/>
                        </a:spcBef>
                      </a:pPr>
                      <a:r>
                        <a:rPr lang="en-GB" sz="1100" b="0" i="0" u="none" strike="noStrike" dirty="0">
                          <a:solidFill>
                            <a:srgbClr val="000000"/>
                          </a:solidFill>
                          <a:effectLst/>
                          <a:latin typeface="+mn-lt"/>
                        </a:rPr>
                        <a:t>0</a:t>
                      </a:r>
                    </a:p>
                  </a:txBody>
                  <a:tcPr marL="5143" marR="5143" marT="5143" marB="0" anchor="ctr"/>
                </a:tc>
                <a:tc>
                  <a:txBody>
                    <a:bodyPr/>
                    <a:lstStyle/>
                    <a:p>
                      <a:pPr algn="ctr" fontAlgn="b"/>
                      <a:endParaRPr lang="en-GB"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482763273"/>
                  </a:ext>
                </a:extLst>
              </a:tr>
              <a:tr h="205481">
                <a:tc gridSpan="3">
                  <a:txBody>
                    <a:bodyPr/>
                    <a:lstStyle/>
                    <a:p>
                      <a:pPr marL="0" algn="l" fontAlgn="b">
                        <a:spcBef>
                          <a:spcPts val="0"/>
                        </a:spcBef>
                      </a:pPr>
                      <a:r>
                        <a:rPr lang="en-GB" sz="1100" b="0" i="0" u="none" strike="noStrike" dirty="0">
                          <a:solidFill>
                            <a:srgbClr val="000000"/>
                          </a:solidFill>
                          <a:effectLst/>
                          <a:latin typeface="+mn-lt"/>
                        </a:rPr>
                        <a:t>TOTAL EXPENDITURE</a:t>
                      </a:r>
                    </a:p>
                  </a:txBody>
                  <a:tcPr marL="5143" marR="5143" marT="5143" marB="0" anchor="ctr">
                    <a:solidFill>
                      <a:srgbClr val="00B0F0"/>
                    </a:solidFill>
                  </a:tcPr>
                </a:tc>
                <a:tc hMerge="1">
                  <a:txBody>
                    <a:bodyPr/>
                    <a:lstStyle/>
                    <a:p>
                      <a:endParaRPr lang="en-US"/>
                    </a:p>
                  </a:txBody>
                  <a:tcPr/>
                </a:tc>
                <a:tc hMerge="1">
                  <a:txBody>
                    <a:bodyPr/>
                    <a:lstStyle/>
                    <a:p>
                      <a:endParaRPr lang="en-US"/>
                    </a:p>
                  </a:txBody>
                  <a:tcPr/>
                </a:tc>
                <a:tc>
                  <a:txBody>
                    <a:bodyPr/>
                    <a:lstStyle/>
                    <a:p>
                      <a:pPr marL="0" algn="ctr" fontAlgn="b">
                        <a:spcBef>
                          <a:spcPts val="0"/>
                        </a:spcBef>
                      </a:pPr>
                      <a:r>
                        <a:rPr lang="en-GB" sz="1100" b="0" i="0" u="none" strike="noStrike" dirty="0">
                          <a:solidFill>
                            <a:srgbClr val="000000"/>
                          </a:solidFill>
                          <a:effectLst/>
                          <a:latin typeface="+mn-lt"/>
                        </a:rPr>
                        <a:t>148,037</a:t>
                      </a:r>
                    </a:p>
                  </a:txBody>
                  <a:tcPr marL="5143" marR="5143" marT="5143" marB="0" anchor="ctr">
                    <a:solidFill>
                      <a:srgbClr val="00B0F0"/>
                    </a:solidFill>
                  </a:tcPr>
                </a:tc>
                <a:tc>
                  <a:txBody>
                    <a:bodyPr/>
                    <a:lstStyle/>
                    <a:p>
                      <a:pPr marL="0" algn="ctr" fontAlgn="b">
                        <a:spcBef>
                          <a:spcPts val="0"/>
                        </a:spcBef>
                      </a:pPr>
                      <a:r>
                        <a:rPr lang="en-GB" sz="1100" b="0" i="0" u="none" strike="noStrike" dirty="0">
                          <a:solidFill>
                            <a:srgbClr val="000000"/>
                          </a:solidFill>
                          <a:effectLst/>
                          <a:latin typeface="+mn-lt"/>
                        </a:rPr>
                        <a:t>156,548</a:t>
                      </a:r>
                    </a:p>
                  </a:txBody>
                  <a:tcPr marL="5143" marR="5143" marT="5143" marB="0" anchor="ctr">
                    <a:solidFill>
                      <a:srgbClr val="00B0F0"/>
                    </a:solidFill>
                  </a:tcPr>
                </a:tc>
                <a:tc>
                  <a:txBody>
                    <a:bodyPr/>
                    <a:lstStyle/>
                    <a:p>
                      <a:pPr marL="0" algn="ctr" fontAlgn="ctr">
                        <a:spcBef>
                          <a:spcPts val="0"/>
                        </a:spcBef>
                      </a:pPr>
                      <a:r>
                        <a:rPr lang="en-GB" sz="1100" b="0" i="0" u="none" strike="noStrike" dirty="0">
                          <a:solidFill>
                            <a:srgbClr val="000000"/>
                          </a:solidFill>
                          <a:effectLst/>
                          <a:latin typeface="+mn-lt"/>
                        </a:rPr>
                        <a:t>6%</a:t>
                      </a:r>
                    </a:p>
                  </a:txBody>
                  <a:tcPr marL="5143" marR="5143" marT="5143" marB="0" anchor="ctr">
                    <a:solidFill>
                      <a:srgbClr val="00B0F0"/>
                    </a:solidFill>
                  </a:tcPr>
                </a:tc>
                <a:extLst>
                  <a:ext uri="{0D108BD9-81ED-4DB2-BD59-A6C34878D82A}">
                    <a16:rowId xmlns:a16="http://schemas.microsoft.com/office/drawing/2014/main" val="3895803297"/>
                  </a:ext>
                </a:extLst>
              </a:tr>
              <a:tr h="205481">
                <a:tc gridSpan="3">
                  <a:txBody>
                    <a:bodyPr/>
                    <a:lstStyle/>
                    <a:p>
                      <a:pPr marL="0" algn="l" fontAlgn="b">
                        <a:spcBef>
                          <a:spcPts val="0"/>
                        </a:spcBef>
                      </a:pPr>
                      <a:r>
                        <a:rPr lang="en-GB" sz="1100" b="1" i="0" u="none" strike="noStrike" dirty="0">
                          <a:solidFill>
                            <a:srgbClr val="000000"/>
                          </a:solidFill>
                          <a:effectLst/>
                          <a:latin typeface="+mn-lt"/>
                        </a:rPr>
                        <a:t>Income</a:t>
                      </a:r>
                    </a:p>
                  </a:txBody>
                  <a:tcPr marL="5143" marR="5143" marT="5143" marB="0" anchor="ctr"/>
                </a:tc>
                <a:tc hMerge="1">
                  <a:txBody>
                    <a:bodyPr/>
                    <a:lstStyle/>
                    <a:p>
                      <a:endParaRPr lang="en-US"/>
                    </a:p>
                  </a:txBody>
                  <a:tcPr/>
                </a:tc>
                <a:tc hMerge="1">
                  <a:txBody>
                    <a:bodyPr/>
                    <a:lstStyle/>
                    <a:p>
                      <a:endParaRPr lang="en-US"/>
                    </a:p>
                  </a:txBody>
                  <a:tcPr/>
                </a:tc>
                <a:tc>
                  <a:txBody>
                    <a:bodyPr/>
                    <a:lstStyle/>
                    <a:p>
                      <a:pPr marL="0" algn="ctr" fontAlgn="b">
                        <a:spcBef>
                          <a:spcPts val="0"/>
                        </a:spcBef>
                      </a:pPr>
                      <a:endParaRPr lang="en-GB" sz="1100" b="0" i="0" u="none" strike="noStrike" dirty="0">
                        <a:solidFill>
                          <a:srgbClr val="000000"/>
                        </a:solidFill>
                        <a:effectLst/>
                        <a:latin typeface="+mn-lt"/>
                      </a:endParaRPr>
                    </a:p>
                  </a:txBody>
                  <a:tcPr marL="5143" marR="5143" marT="5143" marB="0" anchor="ctr"/>
                </a:tc>
                <a:tc>
                  <a:txBody>
                    <a:bodyPr/>
                    <a:lstStyle/>
                    <a:p>
                      <a:pPr marL="0" algn="ctr" fontAlgn="b">
                        <a:spcBef>
                          <a:spcPts val="0"/>
                        </a:spcBef>
                      </a:pPr>
                      <a:endParaRPr lang="en-GB" sz="1100" b="0" i="0" u="none" strike="noStrike" dirty="0">
                        <a:solidFill>
                          <a:srgbClr val="000000"/>
                        </a:solidFill>
                        <a:effectLst/>
                        <a:latin typeface="+mn-lt"/>
                      </a:endParaRPr>
                    </a:p>
                  </a:txBody>
                  <a:tcPr marL="5143" marR="5143" marT="5143" marB="0" anchor="ct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4064929797"/>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US" sz="1100"/>
                        <a:t>Service Charge</a:t>
                      </a:r>
                      <a:endParaRPr lang="en-GB" sz="1100" b="0" i="0" u="none" strike="noStrike" dirty="0">
                        <a:solidFill>
                          <a:srgbClr val="000000"/>
                        </a:solidFill>
                        <a:effectLst/>
                        <a:latin typeface="+mn-lt"/>
                      </a:endParaRPr>
                    </a:p>
                  </a:txBody>
                  <a:tcPr marL="5143" marR="5143" marT="5143" marB="0" anchor="ctr"/>
                </a:tc>
                <a:tc hMerge="1">
                  <a:txBody>
                    <a:bodyPr/>
                    <a:lstStyle/>
                    <a:p>
                      <a:endParaRPr lang="en-US"/>
                    </a:p>
                  </a:txBody>
                  <a:tcPr/>
                </a:tc>
                <a:tc>
                  <a:txBody>
                    <a:bodyPr/>
                    <a:lstStyle/>
                    <a:p>
                      <a:pPr marL="0" algn="ctr" fontAlgn="b">
                        <a:spcBef>
                          <a:spcPts val="0"/>
                        </a:spcBef>
                      </a:pPr>
                      <a:r>
                        <a:rPr lang="en-GB" sz="1100" b="0" i="0" u="none" strike="noStrike" dirty="0">
                          <a:solidFill>
                            <a:srgbClr val="000000"/>
                          </a:solidFill>
                          <a:effectLst/>
                          <a:latin typeface="+mn-lt"/>
                        </a:rPr>
                        <a:t>125,233</a:t>
                      </a:r>
                    </a:p>
                  </a:txBody>
                  <a:tcPr marL="5143" marR="5143" marT="5143" marB="0" anchor="ctr"/>
                </a:tc>
                <a:tc>
                  <a:txBody>
                    <a:bodyPr/>
                    <a:lstStyle/>
                    <a:p>
                      <a:pPr marL="0" algn="ctr" fontAlgn="b">
                        <a:spcBef>
                          <a:spcPts val="0"/>
                        </a:spcBef>
                      </a:pPr>
                      <a:r>
                        <a:rPr lang="en-GB" sz="1100" b="0" i="0" u="none" strike="noStrike" dirty="0">
                          <a:solidFill>
                            <a:srgbClr val="000000"/>
                          </a:solidFill>
                          <a:effectLst/>
                          <a:latin typeface="+mn-lt"/>
                        </a:rPr>
                        <a:t>141,195</a:t>
                      </a:r>
                    </a:p>
                  </a:txBody>
                  <a:tcPr marL="5143" marR="5143" marT="5143" marB="0" anchor="ctr"/>
                </a:tc>
                <a:tc>
                  <a:txBody>
                    <a:bodyPr/>
                    <a:lstStyle/>
                    <a:p>
                      <a:pPr marL="0" algn="ctr" fontAlgn="ctr">
                        <a:spcBef>
                          <a:spcPts val="0"/>
                        </a:spcBef>
                      </a:pPr>
                      <a:r>
                        <a:rPr lang="en-GB" sz="1100" b="0" i="0" u="none" strike="noStrike" dirty="0">
                          <a:solidFill>
                            <a:srgbClr val="000000"/>
                          </a:solidFill>
                          <a:effectLst/>
                          <a:latin typeface="+mn-lt"/>
                        </a:rPr>
                        <a:t>13%</a:t>
                      </a:r>
                    </a:p>
                  </a:txBody>
                  <a:tcPr marL="5143" marR="5143" marT="5143" marB="0" anchor="ctr"/>
                </a:tc>
                <a:extLst>
                  <a:ext uri="{0D108BD9-81ED-4DB2-BD59-A6C34878D82A}">
                    <a16:rowId xmlns:a16="http://schemas.microsoft.com/office/drawing/2014/main" val="3854303051"/>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US" sz="1100"/>
                        <a:t>Reserve Charge</a:t>
                      </a:r>
                      <a:endParaRPr lang="en-GB" sz="1100" b="0" i="0" u="none" strike="noStrike" dirty="0">
                        <a:solidFill>
                          <a:srgbClr val="000000"/>
                        </a:solidFill>
                        <a:effectLst/>
                        <a:latin typeface="+mn-lt"/>
                      </a:endParaRPr>
                    </a:p>
                  </a:txBody>
                  <a:tcPr marL="5143" marR="5143" marT="5143" marB="0" anchor="ctr"/>
                </a:tc>
                <a:tc hMerge="1">
                  <a:txBody>
                    <a:bodyPr/>
                    <a:lstStyle/>
                    <a:p>
                      <a:endParaRPr lang="en-US"/>
                    </a:p>
                  </a:txBody>
                  <a:tcPr/>
                </a:tc>
                <a:tc>
                  <a:txBody>
                    <a:bodyPr/>
                    <a:lstStyle/>
                    <a:p>
                      <a:pPr marL="0" algn="ctr" fontAlgn="b">
                        <a:spcBef>
                          <a:spcPts val="0"/>
                        </a:spcBef>
                      </a:pPr>
                      <a:r>
                        <a:rPr lang="en-GB" sz="1100" b="0" i="0" u="none" strike="noStrike" dirty="0">
                          <a:solidFill>
                            <a:srgbClr val="000000"/>
                          </a:solidFill>
                          <a:effectLst/>
                          <a:latin typeface="+mn-lt"/>
                        </a:rPr>
                        <a:t>0</a:t>
                      </a:r>
                    </a:p>
                  </a:txBody>
                  <a:tcPr marL="5143" marR="5143" marT="5143" marB="0" anchor="ctr"/>
                </a:tc>
                <a:tc>
                  <a:txBody>
                    <a:bodyPr/>
                    <a:lstStyle/>
                    <a:p>
                      <a:pPr marL="0" algn="ctr" fontAlgn="b">
                        <a:spcBef>
                          <a:spcPts val="0"/>
                        </a:spcBef>
                      </a:pPr>
                      <a:r>
                        <a:rPr lang="en-GB" sz="1100" b="0" i="0" u="none" strike="noStrike" dirty="0">
                          <a:solidFill>
                            <a:srgbClr val="000000"/>
                          </a:solidFill>
                          <a:effectLst/>
                          <a:latin typeface="+mn-lt"/>
                        </a:rPr>
                        <a:t>20,313</a:t>
                      </a:r>
                    </a:p>
                  </a:txBody>
                  <a:tcPr marL="5143" marR="5143" marT="5143" marB="0" anchor="ct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1373878762"/>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US" sz="1100"/>
                        <a:t>Bank Interest</a:t>
                      </a:r>
                      <a:endParaRPr lang="en-GB" sz="1100" b="0" i="0" u="none" strike="noStrike" dirty="0">
                        <a:solidFill>
                          <a:srgbClr val="000000"/>
                        </a:solidFill>
                        <a:effectLst/>
                        <a:latin typeface="+mn-lt"/>
                      </a:endParaRPr>
                    </a:p>
                  </a:txBody>
                  <a:tcPr marL="5143" marR="5143" marT="5143" marB="0" anchor="ctr"/>
                </a:tc>
                <a:tc hMerge="1">
                  <a:txBody>
                    <a:bodyPr/>
                    <a:lstStyle/>
                    <a:p>
                      <a:endParaRPr lang="en-US"/>
                    </a:p>
                  </a:txBody>
                  <a:tcPr/>
                </a:tc>
                <a:tc>
                  <a:txBody>
                    <a:bodyPr/>
                    <a:lstStyle/>
                    <a:p>
                      <a:pPr marL="0" algn="ctr" fontAlgn="b">
                        <a:spcBef>
                          <a:spcPts val="0"/>
                        </a:spcBef>
                      </a:pPr>
                      <a:r>
                        <a:rPr lang="en-GB" sz="1100" b="0" i="0" u="none" strike="noStrike" dirty="0">
                          <a:solidFill>
                            <a:srgbClr val="000000"/>
                          </a:solidFill>
                          <a:effectLst/>
                          <a:latin typeface="+mn-lt"/>
                        </a:rPr>
                        <a:t>53</a:t>
                      </a:r>
                    </a:p>
                  </a:txBody>
                  <a:tcPr marL="5143" marR="5143" marT="5143" marB="0" anchor="ctr"/>
                </a:tc>
                <a:tc>
                  <a:txBody>
                    <a:bodyPr/>
                    <a:lstStyle/>
                    <a:p>
                      <a:pPr marL="0" algn="ctr" fontAlgn="b">
                        <a:spcBef>
                          <a:spcPts val="0"/>
                        </a:spcBef>
                      </a:pPr>
                      <a:r>
                        <a:rPr lang="en-GB" sz="1100" b="0" i="0" u="none" strike="noStrike" dirty="0">
                          <a:solidFill>
                            <a:srgbClr val="000000"/>
                          </a:solidFill>
                          <a:effectLst/>
                          <a:latin typeface="+mn-lt"/>
                        </a:rPr>
                        <a:t>59</a:t>
                      </a:r>
                    </a:p>
                  </a:txBody>
                  <a:tcPr marL="5143" marR="5143" marT="5143" marB="0" anchor="ct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4157650242"/>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US" sz="1100" dirty="0"/>
                        <a:t>Other income</a:t>
                      </a:r>
                      <a:endParaRPr lang="en-GB" sz="1100" b="0" i="0" u="none" strike="noStrike" dirty="0">
                        <a:solidFill>
                          <a:srgbClr val="000000"/>
                        </a:solidFill>
                        <a:effectLst/>
                        <a:latin typeface="+mn-lt"/>
                      </a:endParaRPr>
                    </a:p>
                  </a:txBody>
                  <a:tcPr marL="5143" marR="5143" marT="5143" marB="0" anchor="ctr"/>
                </a:tc>
                <a:tc hMerge="1">
                  <a:txBody>
                    <a:bodyPr/>
                    <a:lstStyle/>
                    <a:p>
                      <a:endParaRPr lang="en-US"/>
                    </a:p>
                  </a:txBody>
                  <a:tcPr/>
                </a:tc>
                <a:tc>
                  <a:txBody>
                    <a:bodyPr/>
                    <a:lstStyle/>
                    <a:p>
                      <a:pPr marL="0" algn="ctr" fontAlgn="b">
                        <a:spcBef>
                          <a:spcPts val="0"/>
                        </a:spcBef>
                      </a:pPr>
                      <a:r>
                        <a:rPr lang="en-GB" sz="1100" b="0" i="0" u="none" strike="noStrike" dirty="0">
                          <a:solidFill>
                            <a:srgbClr val="000000"/>
                          </a:solidFill>
                          <a:effectLst/>
                          <a:latin typeface="+mn-lt"/>
                        </a:rPr>
                        <a:t>416</a:t>
                      </a:r>
                    </a:p>
                  </a:txBody>
                  <a:tcPr marL="5143" marR="5143" marT="5143" marB="0" anchor="ctr"/>
                </a:tc>
                <a:tc>
                  <a:txBody>
                    <a:bodyPr/>
                    <a:lstStyle/>
                    <a:p>
                      <a:pPr marL="0" algn="ctr" fontAlgn="b">
                        <a:spcBef>
                          <a:spcPts val="0"/>
                        </a:spcBef>
                      </a:pPr>
                      <a:r>
                        <a:rPr lang="en-GB" sz="1100" b="0" i="0" u="none" strike="noStrike" dirty="0">
                          <a:solidFill>
                            <a:srgbClr val="000000"/>
                          </a:solidFill>
                          <a:effectLst/>
                          <a:latin typeface="+mn-lt"/>
                        </a:rPr>
                        <a:t>0</a:t>
                      </a:r>
                    </a:p>
                  </a:txBody>
                  <a:tcPr marL="5143" marR="5143" marT="5143" marB="0" anchor="ct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1170114379"/>
                  </a:ext>
                </a:extLst>
              </a:tr>
              <a:tr h="205481">
                <a:tc gridSpan="3">
                  <a:txBody>
                    <a:bodyPr/>
                    <a:lstStyle/>
                    <a:p>
                      <a:pPr marL="0" algn="l" fontAlgn="b">
                        <a:spcBef>
                          <a:spcPts val="0"/>
                        </a:spcBef>
                      </a:pPr>
                      <a:r>
                        <a:rPr lang="en-GB" sz="1100" b="0" i="0" u="none" strike="noStrike" dirty="0">
                          <a:solidFill>
                            <a:srgbClr val="000000"/>
                          </a:solidFill>
                          <a:effectLst/>
                          <a:latin typeface="+mn-lt"/>
                        </a:rPr>
                        <a:t>TOTAL INCOME</a:t>
                      </a:r>
                    </a:p>
                  </a:txBody>
                  <a:tcPr marL="5143" marR="5143" marT="5143" marB="0" anchor="ctr">
                    <a:solidFill>
                      <a:schemeClr val="accent6">
                        <a:lumMod val="60000"/>
                        <a:lumOff val="40000"/>
                      </a:schemeClr>
                    </a:solidFill>
                  </a:tcPr>
                </a:tc>
                <a:tc hMerge="1">
                  <a:txBody>
                    <a:bodyPr/>
                    <a:lstStyle/>
                    <a:p>
                      <a:endParaRPr lang="en-US"/>
                    </a:p>
                  </a:txBody>
                  <a:tcPr/>
                </a:tc>
                <a:tc hMerge="1">
                  <a:txBody>
                    <a:bodyPr/>
                    <a:lstStyle/>
                    <a:p>
                      <a:endParaRPr lang="en-US"/>
                    </a:p>
                  </a:txBody>
                  <a:tcPr/>
                </a:tc>
                <a:tc>
                  <a:txBody>
                    <a:bodyPr/>
                    <a:lstStyle/>
                    <a:p>
                      <a:pPr marL="0" algn="ctr" fontAlgn="b">
                        <a:spcBef>
                          <a:spcPts val="0"/>
                        </a:spcBef>
                      </a:pPr>
                      <a:r>
                        <a:rPr lang="en-GB" sz="1100" b="0" i="0" u="none" strike="noStrike" dirty="0">
                          <a:solidFill>
                            <a:srgbClr val="000000"/>
                          </a:solidFill>
                          <a:effectLst/>
                          <a:latin typeface="+mn-lt"/>
                        </a:rPr>
                        <a:t>125,702</a:t>
                      </a:r>
                    </a:p>
                  </a:txBody>
                  <a:tcPr marL="5143" marR="5143" marT="5143" marB="0" anchor="ctr">
                    <a:solidFill>
                      <a:schemeClr val="accent6">
                        <a:lumMod val="60000"/>
                        <a:lumOff val="40000"/>
                      </a:schemeClr>
                    </a:solidFill>
                  </a:tcPr>
                </a:tc>
                <a:tc>
                  <a:txBody>
                    <a:bodyPr/>
                    <a:lstStyle/>
                    <a:p>
                      <a:pPr marL="0" algn="ctr" fontAlgn="b">
                        <a:spcBef>
                          <a:spcPts val="0"/>
                        </a:spcBef>
                      </a:pPr>
                      <a:r>
                        <a:rPr lang="en-GB" sz="1100" b="0" i="0" u="none" strike="noStrike" dirty="0">
                          <a:solidFill>
                            <a:srgbClr val="000000"/>
                          </a:solidFill>
                          <a:effectLst/>
                          <a:latin typeface="+mn-lt"/>
                        </a:rPr>
                        <a:t>161,567</a:t>
                      </a:r>
                    </a:p>
                  </a:txBody>
                  <a:tcPr marL="5143" marR="5143" marT="5143" marB="0" anchor="ctr">
                    <a:solidFill>
                      <a:schemeClr val="accent6">
                        <a:lumMod val="60000"/>
                        <a:lumOff val="40000"/>
                      </a:schemeClr>
                    </a:solidFill>
                  </a:tcPr>
                </a:tc>
                <a:tc>
                  <a:txBody>
                    <a:bodyPr/>
                    <a:lstStyle/>
                    <a:p>
                      <a:pPr marL="0" algn="ctr" fontAlgn="ctr">
                        <a:spcBef>
                          <a:spcPts val="0"/>
                        </a:spcBef>
                      </a:pPr>
                      <a:r>
                        <a:rPr lang="en-GB" sz="1100" b="0" i="0" u="none" strike="noStrike" dirty="0">
                          <a:solidFill>
                            <a:srgbClr val="000000"/>
                          </a:solidFill>
                          <a:effectLst/>
                          <a:latin typeface="+mn-lt"/>
                        </a:rPr>
                        <a:t>23%</a:t>
                      </a:r>
                    </a:p>
                  </a:txBody>
                  <a:tcPr marL="5143" marR="5143" marT="5143" marB="0" anchor="ctr">
                    <a:solidFill>
                      <a:schemeClr val="accent6">
                        <a:lumMod val="60000"/>
                        <a:lumOff val="40000"/>
                      </a:schemeClr>
                    </a:solidFill>
                  </a:tcPr>
                </a:tc>
                <a:extLst>
                  <a:ext uri="{0D108BD9-81ED-4DB2-BD59-A6C34878D82A}">
                    <a16:rowId xmlns:a16="http://schemas.microsoft.com/office/drawing/2014/main" val="3332897218"/>
                  </a:ext>
                </a:extLst>
              </a:tr>
              <a:tr h="205481">
                <a:tc gridSpan="3">
                  <a:txBody>
                    <a:bodyPr/>
                    <a:lstStyle/>
                    <a:p>
                      <a:pPr marL="0" algn="l" fontAlgn="b">
                        <a:spcBef>
                          <a:spcPts val="0"/>
                        </a:spcBef>
                      </a:pPr>
                      <a:r>
                        <a:rPr lang="en-GB" sz="1100" b="0" i="0" u="none" strike="noStrike" dirty="0">
                          <a:solidFill>
                            <a:srgbClr val="000000"/>
                          </a:solidFill>
                          <a:effectLst/>
                          <a:latin typeface="+mn-lt"/>
                        </a:rPr>
                        <a:t>SURPLUS/(DEFICIT)</a:t>
                      </a:r>
                    </a:p>
                  </a:txBody>
                  <a:tcPr marL="5143" marR="5143" marT="5143" marB="0" anchor="ctr">
                    <a:solidFill>
                      <a:schemeClr val="accent2">
                        <a:lumMod val="60000"/>
                        <a:lumOff val="40000"/>
                      </a:schemeClr>
                    </a:solidFill>
                  </a:tcPr>
                </a:tc>
                <a:tc hMerge="1">
                  <a:txBody>
                    <a:bodyPr/>
                    <a:lstStyle/>
                    <a:p>
                      <a:endParaRPr lang="en-US"/>
                    </a:p>
                  </a:txBody>
                  <a:tcPr/>
                </a:tc>
                <a:tc hMerge="1">
                  <a:txBody>
                    <a:bodyPr/>
                    <a:lstStyle/>
                    <a:p>
                      <a:endParaRPr lang="en-US"/>
                    </a:p>
                  </a:txBody>
                  <a:tcPr/>
                </a:tc>
                <a:tc>
                  <a:txBody>
                    <a:bodyPr/>
                    <a:lstStyle/>
                    <a:p>
                      <a:pPr marL="0" algn="ctr" fontAlgn="b">
                        <a:spcBef>
                          <a:spcPts val="0"/>
                        </a:spcBef>
                      </a:pPr>
                      <a:r>
                        <a:rPr lang="en-GB" sz="1100" b="0" i="0" u="none" strike="noStrike" dirty="0">
                          <a:solidFill>
                            <a:srgbClr val="000000"/>
                          </a:solidFill>
                          <a:effectLst/>
                          <a:latin typeface="+mn-lt"/>
                        </a:rPr>
                        <a:t>(22,335)</a:t>
                      </a:r>
                      <a:r>
                        <a:rPr lang="en-GB" sz="1100" b="0" i="0" u="none" strike="noStrike" baseline="0" dirty="0">
                          <a:solidFill>
                            <a:srgbClr val="000000"/>
                          </a:solidFill>
                          <a:effectLst/>
                          <a:latin typeface="+mn-lt"/>
                        </a:rPr>
                        <a:t> / 3,463</a:t>
                      </a:r>
                      <a:endParaRPr lang="en-GB" sz="1100" b="0" i="0" u="none" strike="noStrike" dirty="0">
                        <a:solidFill>
                          <a:srgbClr val="000000"/>
                        </a:solidFill>
                        <a:effectLst/>
                        <a:latin typeface="+mn-lt"/>
                      </a:endParaRPr>
                    </a:p>
                  </a:txBody>
                  <a:tcPr marL="5143" marR="5143" marT="5143" marB="0" anchor="ctr">
                    <a:solidFill>
                      <a:schemeClr val="accent2">
                        <a:lumMod val="60000"/>
                        <a:lumOff val="40000"/>
                      </a:schemeClr>
                    </a:solidFill>
                  </a:tcPr>
                </a:tc>
                <a:tc>
                  <a:txBody>
                    <a:bodyPr/>
                    <a:lstStyle/>
                    <a:p>
                      <a:pPr marL="0" algn="ctr" fontAlgn="b">
                        <a:spcBef>
                          <a:spcPts val="0"/>
                        </a:spcBef>
                      </a:pPr>
                      <a:r>
                        <a:rPr lang="en-GB" sz="1100" b="0" i="0" u="none" strike="noStrike" dirty="0">
                          <a:solidFill>
                            <a:srgbClr val="000000"/>
                          </a:solidFill>
                          <a:effectLst/>
                          <a:latin typeface="+mn-lt"/>
                        </a:rPr>
                        <a:t>11,550 / (8,763)</a:t>
                      </a:r>
                    </a:p>
                  </a:txBody>
                  <a:tcPr marL="5143" marR="5143" marT="5143" marB="0" anchor="ctr">
                    <a:solidFill>
                      <a:schemeClr val="accent2">
                        <a:lumMod val="60000"/>
                        <a:lumOff val="40000"/>
                      </a:schemeClr>
                    </a:solidFill>
                  </a:tcP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solidFill>
                      <a:schemeClr val="accent2">
                        <a:lumMod val="60000"/>
                        <a:lumOff val="40000"/>
                      </a:schemeClr>
                    </a:solidFill>
                  </a:tcPr>
                </a:tc>
                <a:extLst>
                  <a:ext uri="{0D108BD9-81ED-4DB2-BD59-A6C34878D82A}">
                    <a16:rowId xmlns:a16="http://schemas.microsoft.com/office/drawing/2014/main" val="2423156846"/>
                  </a:ext>
                </a:extLst>
              </a:tr>
            </a:tbl>
          </a:graphicData>
        </a:graphic>
      </p:graphicFrame>
      <p:sp>
        <p:nvSpPr>
          <p:cNvPr id="8" name="TextBox 7">
            <a:extLst>
              <a:ext uri="{FF2B5EF4-FFF2-40B4-BE49-F238E27FC236}">
                <a16:creationId xmlns:a16="http://schemas.microsoft.com/office/drawing/2014/main" id="{DE867613-7D5A-0246-9CC3-082EA07C3974}"/>
              </a:ext>
            </a:extLst>
          </p:cNvPr>
          <p:cNvSpPr txBox="1"/>
          <p:nvPr/>
        </p:nvSpPr>
        <p:spPr>
          <a:xfrm>
            <a:off x="5850195" y="328955"/>
            <a:ext cx="5987844" cy="6555641"/>
          </a:xfrm>
          <a:prstGeom prst="rect">
            <a:avLst/>
          </a:prstGeom>
          <a:noFill/>
        </p:spPr>
        <p:txBody>
          <a:bodyPr wrap="square" rtlCol="0">
            <a:spAutoFit/>
          </a:bodyPr>
          <a:lstStyle/>
          <a:p>
            <a:r>
              <a:rPr lang="en-GB" sz="1000" dirty="0"/>
              <a:t>All figures are estimates based off various schedules and customer bills provided by RMG.</a:t>
            </a:r>
          </a:p>
          <a:p>
            <a:r>
              <a:rPr lang="en-GB" sz="1000" dirty="0"/>
              <a:t> </a:t>
            </a:r>
          </a:p>
          <a:p>
            <a:r>
              <a:rPr lang="en-GB" sz="1000" b="1" dirty="0"/>
              <a:t>Expenditure</a:t>
            </a:r>
            <a:endParaRPr lang="en-GB" sz="1000" dirty="0"/>
          </a:p>
          <a:p>
            <a:r>
              <a:rPr lang="en-GB" sz="1000" dirty="0"/>
              <a:t> Overall expenditure increased from prior year, from £148k to £157k, a 9k/6% increase.  Changes in expenditure on a line item basis are as follows:-</a:t>
            </a:r>
          </a:p>
          <a:p>
            <a:pPr marL="171450" indent="-171450">
              <a:buFont typeface="Arial" panose="020B0604020202020204" pitchFamily="34" charset="0"/>
              <a:buChar char="•"/>
            </a:pPr>
            <a:r>
              <a:rPr lang="en-GB" sz="1000" dirty="0"/>
              <a:t>Grounds Maintenance, including the main monthly maintenance expenditure, increased by £15k. This is mainly due to a material increase in the monthly maintenance cost from c. £4.5k per month in 2018/19 to £6.3k in 2019/20.</a:t>
            </a:r>
          </a:p>
          <a:p>
            <a:pPr marL="171450" indent="-171450">
              <a:buFont typeface="Arial" panose="020B0604020202020204" pitchFamily="34" charset="0"/>
              <a:buChar char="•"/>
            </a:pPr>
            <a:r>
              <a:rPr lang="en-GB" sz="1000" dirty="0"/>
              <a:t>General repairs increased from £2.4K to £22.8K due to one off expenditure on step repairs (£20.5k) and a notice board (1.3K)</a:t>
            </a:r>
          </a:p>
          <a:p>
            <a:pPr marL="171450" indent="-171450">
              <a:buFont typeface="Arial" panose="020B0604020202020204" pitchFamily="34" charset="0"/>
              <a:buChar char="•"/>
            </a:pPr>
            <a:r>
              <a:rPr lang="en-GB" sz="1000" dirty="0"/>
              <a:t>The increase in Management fees of £1.4k is due to a incorrectly applied credit received in the prior year (reversed in 2021/21).  There was no increase in per household fees in 2019/20.</a:t>
            </a:r>
          </a:p>
          <a:p>
            <a:pPr marL="171450" indent="-171450">
              <a:buFont typeface="Arial" panose="020B0604020202020204" pitchFamily="34" charset="0"/>
              <a:buChar char="•"/>
            </a:pPr>
            <a:r>
              <a:rPr lang="en-GB" sz="1000" dirty="0"/>
              <a:t>The increase in public liability insurance cost is a timing difference, the insurance invoice for the 2020/21 period was paid in April 2020 and therefore falls into the 2019/20 period, alongside the expected 2019/20 expenditure.</a:t>
            </a:r>
          </a:p>
          <a:p>
            <a:pPr marL="171450" indent="-171450">
              <a:buFont typeface="Arial" panose="020B0604020202020204" pitchFamily="34" charset="0"/>
              <a:buChar char="•"/>
            </a:pPr>
            <a:r>
              <a:rPr lang="en-GB" sz="1000" dirty="0"/>
              <a:t>These increases were offset by a reduction in Tree expenses. 2018/19 had a large expense due to work following a tree report, this is non recurring expenditure and costs were significantly lower in 2019/20.</a:t>
            </a:r>
          </a:p>
          <a:p>
            <a:endParaRPr lang="en-GB" sz="1000" dirty="0"/>
          </a:p>
          <a:p>
            <a:r>
              <a:rPr lang="en-GB" sz="1000" b="1" dirty="0"/>
              <a:t>Income</a:t>
            </a:r>
            <a:endParaRPr lang="en-GB" sz="1000" dirty="0"/>
          </a:p>
          <a:p>
            <a:r>
              <a:rPr lang="en-GB" sz="1000" dirty="0"/>
              <a:t>No information relating to income has been provided by RMG.  Total income is estimated from resident invoice of £187.80 (including £23.62 transferred to reserves, shows on customer invoices as £8.14 Sinking Fund and £15.48)**.  This gives a total estimated income of £162k, (based on 860 houses each being charged £187.80). This is an increase of £36.7k from prior year as the per household amount increased from £145.62.</a:t>
            </a:r>
          </a:p>
          <a:p>
            <a:endParaRPr lang="en-GB" sz="1000" dirty="0"/>
          </a:p>
          <a:p>
            <a:r>
              <a:rPr lang="en-GB" sz="1000" b="1" dirty="0"/>
              <a:t>Deficit</a:t>
            </a:r>
          </a:p>
          <a:p>
            <a:r>
              <a:rPr lang="en-GB" sz="1000" dirty="0"/>
              <a:t>Excluding reserve transfers, the income statement shows a deficit of £8,763. Per RMG this should not happen as income should be based wholly on expenditure and there should be a full match.  RMG have not provided detail on income so it is impossible for me to validate whether my estimate of income is correct, and whether this deficit is real.  </a:t>
            </a:r>
          </a:p>
          <a:p>
            <a:r>
              <a:rPr lang="en-GB" sz="1000" b="1" dirty="0"/>
              <a:t>Reserves</a:t>
            </a:r>
          </a:p>
          <a:p>
            <a:r>
              <a:rPr lang="en-GB" sz="1000" dirty="0"/>
              <a:t>Per underlying accounting records, no invoices were paid from Reserve accounts in 2019/20.  Per customer invoices, a total of £23.62 per household/£20.3k total, was transferred to Reserve accounts in this period. I have received no information from RMG on whether these amounts were transferred to Reserves.</a:t>
            </a:r>
          </a:p>
          <a:p>
            <a:endParaRPr lang="en-GB" sz="1000" dirty="0"/>
          </a:p>
          <a:p>
            <a:endParaRPr lang="en-GB" sz="800" dirty="0"/>
          </a:p>
          <a:p>
            <a:r>
              <a:rPr lang="en-GB" sz="800" dirty="0"/>
              <a:t>* in 2018/19 RMG adopted a new accounting approach.  Customers are invoiced and up front amount (around £200), then each invoice paid through the year is charged to the customer.  At year end the original up front cost is reversed so effectively customers pay actual expenditure through the year.  In 2018/19 customers paid a net 187.80, significantly lower than the £200 budgeted. </a:t>
            </a:r>
          </a:p>
          <a:p>
            <a:endParaRPr lang="en-GB" sz="1000" dirty="0"/>
          </a:p>
          <a:p>
            <a:endParaRPr lang="en-GB" sz="1000" dirty="0"/>
          </a:p>
          <a:p>
            <a:endParaRPr lang="en-US" dirty="0"/>
          </a:p>
        </p:txBody>
      </p:sp>
    </p:spTree>
    <p:extLst>
      <p:ext uri="{BB962C8B-B14F-4D97-AF65-F5344CB8AC3E}">
        <p14:creationId xmlns:p14="http://schemas.microsoft.com/office/powerpoint/2010/main" val="2613413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15910577-4BC9-BA4E-B63E-6B2516BB0FC2}"/>
              </a:ext>
            </a:extLst>
          </p:cNvPr>
          <p:cNvGraphicFramePr>
            <a:graphicFrameLocks noGrp="1"/>
          </p:cNvGraphicFramePr>
          <p:nvPr>
            <p:extLst>
              <p:ext uri="{D42A27DB-BD31-4B8C-83A1-F6EECF244321}">
                <p14:modId xmlns:p14="http://schemas.microsoft.com/office/powerpoint/2010/main" val="2963538063"/>
              </p:ext>
            </p:extLst>
          </p:nvPr>
        </p:nvGraphicFramePr>
        <p:xfrm>
          <a:off x="265814" y="328954"/>
          <a:ext cx="5382634" cy="6186148"/>
        </p:xfrm>
        <a:graphic>
          <a:graphicData uri="http://schemas.openxmlformats.org/drawingml/2006/table">
            <a:tbl>
              <a:tblPr firstRow="1" bandRow="1">
                <a:tableStyleId>{5C22544A-7EE6-4342-B048-85BDC9FD1C3A}</a:tableStyleId>
              </a:tblPr>
              <a:tblGrid>
                <a:gridCol w="432686">
                  <a:extLst>
                    <a:ext uri="{9D8B030D-6E8A-4147-A177-3AD203B41FA5}">
                      <a16:colId xmlns:a16="http://schemas.microsoft.com/office/drawing/2014/main" val="2338627855"/>
                    </a:ext>
                  </a:extLst>
                </a:gridCol>
                <a:gridCol w="1615371">
                  <a:extLst>
                    <a:ext uri="{9D8B030D-6E8A-4147-A177-3AD203B41FA5}">
                      <a16:colId xmlns:a16="http://schemas.microsoft.com/office/drawing/2014/main" val="3362808358"/>
                    </a:ext>
                  </a:extLst>
                </a:gridCol>
                <a:gridCol w="974068">
                  <a:extLst>
                    <a:ext uri="{9D8B030D-6E8A-4147-A177-3AD203B41FA5}">
                      <a16:colId xmlns:a16="http://schemas.microsoft.com/office/drawing/2014/main" val="3748411543"/>
                    </a:ext>
                  </a:extLst>
                </a:gridCol>
                <a:gridCol w="814328">
                  <a:extLst>
                    <a:ext uri="{9D8B030D-6E8A-4147-A177-3AD203B41FA5}">
                      <a16:colId xmlns:a16="http://schemas.microsoft.com/office/drawing/2014/main" val="3625999421"/>
                    </a:ext>
                  </a:extLst>
                </a:gridCol>
                <a:gridCol w="715622">
                  <a:extLst>
                    <a:ext uri="{9D8B030D-6E8A-4147-A177-3AD203B41FA5}">
                      <a16:colId xmlns:a16="http://schemas.microsoft.com/office/drawing/2014/main" val="3500129182"/>
                    </a:ext>
                  </a:extLst>
                </a:gridCol>
                <a:gridCol w="830559">
                  <a:extLst>
                    <a:ext uri="{9D8B030D-6E8A-4147-A177-3AD203B41FA5}">
                      <a16:colId xmlns:a16="http://schemas.microsoft.com/office/drawing/2014/main" val="1260484493"/>
                    </a:ext>
                  </a:extLst>
                </a:gridCol>
              </a:tblGrid>
              <a:tr h="299474">
                <a:tc gridSpan="2">
                  <a:txBody>
                    <a:bodyPr/>
                    <a:lstStyle/>
                    <a:p>
                      <a:pPr algn="l" fontAlgn="b"/>
                      <a:endParaRPr lang="en-GB" sz="1100" b="0" i="0" u="none" strike="noStrike" dirty="0">
                        <a:solidFill>
                          <a:srgbClr val="000000"/>
                        </a:solidFill>
                        <a:effectLst/>
                        <a:latin typeface="Calibri" panose="020F0502020204030204" pitchFamily="34" charset="0"/>
                      </a:endParaRPr>
                    </a:p>
                  </a:txBody>
                  <a:tcPr marL="5143" marR="5143" marT="5143"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hMerge="1">
                  <a:txBody>
                    <a:bodyPr/>
                    <a:lstStyle/>
                    <a:p>
                      <a:endParaRPr lang="en-US"/>
                    </a:p>
                  </a:txBody>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5143" marR="5143" marT="5143"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ctr" fontAlgn="b"/>
                      <a:r>
                        <a:rPr lang="en-GB" sz="1100" b="1" u="none" strike="noStrike" dirty="0">
                          <a:solidFill>
                            <a:schemeClr val="bg1"/>
                          </a:solidFill>
                          <a:effectLst/>
                        </a:rPr>
                        <a:t>2019/20</a:t>
                      </a:r>
                      <a:endParaRPr lang="en-GB" sz="1100" b="1" i="0" u="none" strike="noStrike" dirty="0">
                        <a:solidFill>
                          <a:schemeClr val="bg1"/>
                        </a:solidFill>
                        <a:effectLst/>
                        <a:latin typeface="Calibri" panose="020F0502020204030204" pitchFamily="34" charset="0"/>
                      </a:endParaRPr>
                    </a:p>
                  </a:txBody>
                  <a:tcPr marL="5143" marR="5143" marT="5143" marB="0" anchor="ctr">
                    <a:lnL w="12700" cmpd="sng">
                      <a:noFill/>
                    </a:lnL>
                  </a:tcPr>
                </a:tc>
                <a:tc>
                  <a:txBody>
                    <a:bodyPr/>
                    <a:lstStyle/>
                    <a:p>
                      <a:pPr algn="ctr" fontAlgn="b"/>
                      <a:r>
                        <a:rPr lang="en-GB" sz="1100" b="1" u="none" strike="noStrike" dirty="0">
                          <a:solidFill>
                            <a:schemeClr val="bg1"/>
                          </a:solidFill>
                          <a:effectLst/>
                        </a:rPr>
                        <a:t>2020/21</a:t>
                      </a:r>
                      <a:endParaRPr lang="en-GB" sz="1100" b="1" i="0" u="none" strike="noStrike" dirty="0">
                        <a:solidFill>
                          <a:schemeClr val="bg1"/>
                        </a:solidFill>
                        <a:effectLst/>
                        <a:latin typeface="Calibri" panose="020F0502020204030204" pitchFamily="34" charset="0"/>
                      </a:endParaRPr>
                    </a:p>
                  </a:txBody>
                  <a:tcPr marL="5143" marR="5143" marT="5143" marB="0" anchor="ctr"/>
                </a:tc>
                <a:tc>
                  <a:txBody>
                    <a:bodyPr/>
                    <a:lstStyle/>
                    <a:p>
                      <a:pPr algn="ctr" fontAlgn="ctr"/>
                      <a:r>
                        <a:rPr lang="en-GB" sz="1100" b="1" u="none" strike="noStrike" dirty="0">
                          <a:solidFill>
                            <a:schemeClr val="bg1"/>
                          </a:solidFill>
                          <a:effectLst/>
                        </a:rPr>
                        <a:t>% Change</a:t>
                      </a:r>
                      <a:endParaRPr lang="en-GB" sz="1100" b="1" i="0" u="none" strike="noStrike" dirty="0">
                        <a:solidFill>
                          <a:schemeClr val="bg1"/>
                        </a:solidFill>
                        <a:effectLst/>
                        <a:latin typeface="Calibri" panose="020F0502020204030204" pitchFamily="34" charset="0"/>
                      </a:endParaRPr>
                    </a:p>
                  </a:txBody>
                  <a:tcPr marL="5143" marR="5143" marT="5143" marB="0" anchor="ctr"/>
                </a:tc>
                <a:extLst>
                  <a:ext uri="{0D108BD9-81ED-4DB2-BD59-A6C34878D82A}">
                    <a16:rowId xmlns:a16="http://schemas.microsoft.com/office/drawing/2014/main" val="1020800957"/>
                  </a:ext>
                </a:extLst>
              </a:tr>
              <a:tr h="299474">
                <a:tc gridSpan="3">
                  <a:txBody>
                    <a:bodyPr/>
                    <a:lstStyle/>
                    <a:p>
                      <a:pPr marL="0" algn="l" fontAlgn="b">
                        <a:spcBef>
                          <a:spcPts val="0"/>
                        </a:spcBef>
                      </a:pPr>
                      <a:r>
                        <a:rPr lang="en-GB" sz="1100" b="1" u="none" strike="noStrike" dirty="0">
                          <a:solidFill>
                            <a:srgbClr val="000000"/>
                          </a:solidFill>
                          <a:effectLst/>
                          <a:latin typeface="+mn-lt"/>
                        </a:rPr>
                        <a:t>Repairs and Maintenance</a:t>
                      </a:r>
                      <a:endParaRPr lang="en-GB" sz="1100" b="1" i="0" u="none" strike="noStrike" dirty="0">
                        <a:solidFill>
                          <a:srgbClr val="000000"/>
                        </a:solidFill>
                        <a:effectLst/>
                        <a:latin typeface="+mn-lt"/>
                      </a:endParaRPr>
                    </a:p>
                  </a:txBody>
                  <a:tcPr marL="5143" marR="5143" marT="5143" marB="0" anchor="ctr">
                    <a:lnT w="38100" cmpd="sng">
                      <a:noFill/>
                    </a:lnT>
                  </a:tcPr>
                </a:tc>
                <a:tc hMerge="1">
                  <a:txBody>
                    <a:bodyPr/>
                    <a:lstStyle/>
                    <a:p>
                      <a:endParaRPr lang="en-US"/>
                    </a:p>
                  </a:txBody>
                  <a:tcPr/>
                </a:tc>
                <a:tc hMerge="1">
                  <a:txBody>
                    <a:bodyPr/>
                    <a:lstStyle/>
                    <a:p>
                      <a:endParaRPr lang="en-US"/>
                    </a:p>
                  </a:txBody>
                  <a:tcPr>
                    <a:lnT w="38100" cmpd="sng">
                      <a:noFill/>
                    </a:lnT>
                  </a:tcPr>
                </a:tc>
                <a:tc>
                  <a:txBody>
                    <a:bodyPr/>
                    <a:lstStyle/>
                    <a:p>
                      <a:pPr marL="0" algn="ctr" fontAlgn="b">
                        <a:spcBef>
                          <a:spcPts val="0"/>
                        </a:spcBef>
                      </a:pPr>
                      <a:endParaRPr lang="en-GB" sz="1100" b="0" i="0" u="none" strike="noStrike" dirty="0">
                        <a:solidFill>
                          <a:srgbClr val="000000"/>
                        </a:solidFill>
                        <a:effectLst/>
                        <a:latin typeface="+mn-lt"/>
                      </a:endParaRPr>
                    </a:p>
                  </a:txBody>
                  <a:tcPr marL="5143" marR="5143" marT="5143" marB="0" anchor="ctr"/>
                </a:tc>
                <a:tc>
                  <a:txBody>
                    <a:bodyPr/>
                    <a:lstStyle/>
                    <a:p>
                      <a:pPr marL="0" algn="ctr" fontAlgn="b">
                        <a:spcBef>
                          <a:spcPts val="0"/>
                        </a:spcBef>
                      </a:pPr>
                      <a:endParaRPr lang="en-GB" sz="1100" b="0" i="0" u="none" strike="noStrike" dirty="0">
                        <a:solidFill>
                          <a:srgbClr val="000000"/>
                        </a:solidFill>
                        <a:effectLst/>
                        <a:latin typeface="+mn-lt"/>
                      </a:endParaRPr>
                    </a:p>
                  </a:txBody>
                  <a:tcPr marL="5143" marR="5143" marT="5143" marB="0" anchor="ctr"/>
                </a:tc>
                <a:tc>
                  <a:txBody>
                    <a:bodyPr/>
                    <a:lstStyle/>
                    <a:p>
                      <a:pPr marL="0" algn="ctr" fontAlgn="ctr">
                        <a:spcBef>
                          <a:spcPts val="0"/>
                        </a:spcBef>
                      </a:pPr>
                      <a:endParaRPr lang="en-GB" sz="1100" b="0" i="0" u="none" strike="noStrike">
                        <a:solidFill>
                          <a:srgbClr val="000000"/>
                        </a:solidFill>
                        <a:effectLst/>
                        <a:latin typeface="+mn-lt"/>
                      </a:endParaRPr>
                    </a:p>
                  </a:txBody>
                  <a:tcPr marL="5143" marR="5143" marT="5143" marB="0" anchor="ctr"/>
                </a:tc>
                <a:extLst>
                  <a:ext uri="{0D108BD9-81ED-4DB2-BD59-A6C34878D82A}">
                    <a16:rowId xmlns:a16="http://schemas.microsoft.com/office/drawing/2014/main" val="1262310712"/>
                  </a:ext>
                </a:extLst>
              </a:tr>
              <a:tr h="299474">
                <a:tc>
                  <a:txBody>
                    <a:bodyPr/>
                    <a:lstStyle/>
                    <a:p>
                      <a:pPr marL="0" algn="l" fontAlgn="b">
                        <a:spcBef>
                          <a:spcPts val="0"/>
                        </a:spcBef>
                      </a:pPr>
                      <a:endParaRPr lang="en-GB" sz="1100" b="0" i="0" u="none" strike="noStrike">
                        <a:solidFill>
                          <a:srgbClr val="000000"/>
                        </a:solidFill>
                        <a:effectLst/>
                        <a:latin typeface="+mn-lt"/>
                      </a:endParaRPr>
                    </a:p>
                  </a:txBody>
                  <a:tcPr marL="5143" marR="5143" marT="5143" marB="0" anchor="b"/>
                </a:tc>
                <a:tc gridSpan="2">
                  <a:txBody>
                    <a:bodyPr/>
                    <a:lstStyle/>
                    <a:p>
                      <a:pPr marL="0" algn="l" fontAlgn="b">
                        <a:spcBef>
                          <a:spcPts val="0"/>
                        </a:spcBef>
                      </a:pPr>
                      <a:r>
                        <a:rPr lang="en-GB" sz="1100" b="0" u="none" strike="noStrike">
                          <a:solidFill>
                            <a:srgbClr val="000000"/>
                          </a:solidFill>
                          <a:effectLst/>
                          <a:latin typeface="+mn-lt"/>
                        </a:rPr>
                        <a:t>Playground Costs</a:t>
                      </a:r>
                      <a:endParaRPr lang="en-GB" sz="1100" b="0" i="0" u="none" strike="noStrike">
                        <a:solidFill>
                          <a:srgbClr val="000000"/>
                        </a:solidFill>
                        <a:effectLst/>
                        <a:latin typeface="+mn-lt"/>
                      </a:endParaRPr>
                    </a:p>
                  </a:txBody>
                  <a:tcPr marL="5143" marR="5143" marT="5143" marB="0" anchor="ctr"/>
                </a:tc>
                <a:tc hMerge="1">
                  <a:txBody>
                    <a:bodyPr/>
                    <a:lstStyle/>
                    <a:p>
                      <a:pPr algn="l" fontAlgn="b"/>
                      <a:r>
                        <a:rPr lang="en-GB" sz="1200" b="0" u="none" strike="noStrike" dirty="0">
                          <a:solidFill>
                            <a:srgbClr val="000000"/>
                          </a:solidFill>
                          <a:effectLst/>
                          <a:latin typeface="+mn-lt"/>
                        </a:rPr>
                        <a:t>Playground Costs</a:t>
                      </a:r>
                      <a:endParaRPr lang="en-GB" sz="1200" b="0" i="0" u="none" strike="noStrike" dirty="0">
                        <a:solidFill>
                          <a:srgbClr val="000000"/>
                        </a:solidFill>
                        <a:effectLst/>
                        <a:latin typeface="+mn-lt"/>
                      </a:endParaRPr>
                    </a:p>
                  </a:txBody>
                  <a:tcPr marL="5143" marR="5143" marT="5143" marB="0" anchor="b"/>
                </a:tc>
                <a:tc>
                  <a:txBody>
                    <a:bodyPr/>
                    <a:lstStyle/>
                    <a:p>
                      <a:pPr algn="ctr" fontAlgn="b"/>
                      <a:r>
                        <a:rPr lang="en-GB" sz="1100" b="0" i="0" u="none" strike="noStrike" dirty="0">
                          <a:solidFill>
                            <a:srgbClr val="000000"/>
                          </a:solidFill>
                          <a:effectLst/>
                          <a:latin typeface="Calibri" panose="020F0502020204030204" pitchFamily="34" charset="0"/>
                        </a:rPr>
                        <a:t>1,788 </a:t>
                      </a:r>
                    </a:p>
                  </a:txBody>
                  <a:tcPr marL="9525" marR="9525" marT="9525" marB="0" anchor="ctr"/>
                </a:tc>
                <a:tc>
                  <a:txBody>
                    <a:bodyPr/>
                    <a:lstStyle/>
                    <a:p>
                      <a:pPr algn="ctr" fontAlgn="b"/>
                      <a:r>
                        <a:rPr lang="en-GB" sz="1100" b="0" i="0" u="none" strike="noStrike" dirty="0">
                          <a:solidFill>
                            <a:srgbClr val="000000"/>
                          </a:solidFill>
                          <a:effectLst/>
                          <a:latin typeface="Calibri" panose="020F0502020204030204" pitchFamily="34" charset="0"/>
                        </a:rPr>
                        <a:t>2,610</a:t>
                      </a:r>
                    </a:p>
                  </a:txBody>
                  <a:tcPr marL="9525" marR="9525" marT="9525" marB="0" anchor="ctr"/>
                </a:tc>
                <a:tc>
                  <a:txBody>
                    <a:bodyPr/>
                    <a:lstStyle/>
                    <a:p>
                      <a:pPr marL="0" algn="ctr" fontAlgn="ctr">
                        <a:spcBef>
                          <a:spcPts val="0"/>
                        </a:spcBef>
                      </a:pPr>
                      <a:r>
                        <a:rPr lang="en-GB" sz="1100" b="0" u="none" strike="noStrike" dirty="0">
                          <a:solidFill>
                            <a:srgbClr val="000000"/>
                          </a:solidFill>
                          <a:effectLst/>
                          <a:latin typeface="+mn-lt"/>
                        </a:rPr>
                        <a:t>46%</a:t>
                      </a: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3531213527"/>
                  </a:ext>
                </a:extLst>
              </a:tr>
              <a:tr h="496142">
                <a:tc>
                  <a:txBody>
                    <a:bodyPr/>
                    <a:lstStyle/>
                    <a:p>
                      <a:pPr marL="0" algn="l" fontAlgn="b">
                        <a:spcBef>
                          <a:spcPts val="0"/>
                        </a:spcBef>
                      </a:pPr>
                      <a:endParaRPr lang="en-GB" sz="1100" b="0" i="0" u="none" strike="noStrike">
                        <a:solidFill>
                          <a:srgbClr val="000000"/>
                        </a:solidFill>
                        <a:effectLst/>
                        <a:latin typeface="+mn-lt"/>
                      </a:endParaRPr>
                    </a:p>
                  </a:txBody>
                  <a:tcPr marL="5143" marR="5143" marT="5143" marB="0" anchor="b"/>
                </a:tc>
                <a:tc gridSpan="2">
                  <a:txBody>
                    <a:bodyPr/>
                    <a:lstStyle/>
                    <a:p>
                      <a:pPr marL="0" algn="l" fontAlgn="b">
                        <a:spcBef>
                          <a:spcPts val="0"/>
                        </a:spcBef>
                      </a:pPr>
                      <a:r>
                        <a:rPr lang="en-GB" sz="1100" b="0" u="none" strike="noStrike">
                          <a:solidFill>
                            <a:srgbClr val="000000"/>
                          </a:solidFill>
                          <a:effectLst/>
                          <a:latin typeface="+mn-lt"/>
                        </a:rPr>
                        <a:t>General Repairs and Maintenance</a:t>
                      </a:r>
                      <a:endParaRPr lang="en-GB" sz="1100" b="0" i="0" u="none" strike="noStrike">
                        <a:solidFill>
                          <a:srgbClr val="000000"/>
                        </a:solidFill>
                        <a:effectLst/>
                        <a:latin typeface="+mn-lt"/>
                      </a:endParaRPr>
                    </a:p>
                  </a:txBody>
                  <a:tcPr marL="5143" marR="5143" marT="5143" marB="0" anchor="ctr"/>
                </a:tc>
                <a:tc hMerge="1">
                  <a:txBody>
                    <a:bodyPr/>
                    <a:lstStyle/>
                    <a:p>
                      <a:pPr algn="l" fontAlgn="b"/>
                      <a:r>
                        <a:rPr lang="en-GB" sz="1200" b="0" u="none" strike="noStrike">
                          <a:solidFill>
                            <a:srgbClr val="000000"/>
                          </a:solidFill>
                          <a:effectLst/>
                          <a:latin typeface="+mn-lt"/>
                        </a:rPr>
                        <a:t>General Repairs and Maintenance</a:t>
                      </a:r>
                      <a:endParaRPr lang="en-GB" sz="1200" b="0" i="0" u="none" strike="noStrike">
                        <a:solidFill>
                          <a:srgbClr val="000000"/>
                        </a:solidFill>
                        <a:effectLst/>
                        <a:latin typeface="+mn-lt"/>
                      </a:endParaRPr>
                    </a:p>
                  </a:txBody>
                  <a:tcPr marL="5143" marR="5143" marT="5143" marB="0" anchor="b"/>
                </a:tc>
                <a:tc>
                  <a:txBody>
                    <a:bodyPr/>
                    <a:lstStyle/>
                    <a:p>
                      <a:pPr algn="ctr" fontAlgn="b"/>
                      <a:r>
                        <a:rPr lang="en-GB" sz="1100" b="0" i="0" u="none" strike="noStrike" dirty="0">
                          <a:solidFill>
                            <a:srgbClr val="000000"/>
                          </a:solidFill>
                          <a:effectLst/>
                          <a:latin typeface="Calibri" panose="020F0502020204030204" pitchFamily="34" charset="0"/>
                        </a:rPr>
                        <a:t>22,837</a:t>
                      </a:r>
                    </a:p>
                  </a:txBody>
                  <a:tcPr marL="9525" marR="9525" marT="9525" marB="0" anchor="ctr"/>
                </a:tc>
                <a:tc>
                  <a:txBody>
                    <a:bodyPr/>
                    <a:lstStyle/>
                    <a:p>
                      <a:pPr algn="ctr" fontAlgn="b"/>
                      <a:r>
                        <a:rPr lang="en-GB" sz="1100" b="0" i="0" u="none" strike="noStrike" dirty="0">
                          <a:solidFill>
                            <a:srgbClr val="000000"/>
                          </a:solidFill>
                          <a:effectLst/>
                          <a:latin typeface="Calibri" panose="020F0502020204030204" pitchFamily="34" charset="0"/>
                        </a:rPr>
                        <a:t>3,456</a:t>
                      </a:r>
                    </a:p>
                  </a:txBody>
                  <a:tcPr marL="9525" marR="9525" marT="9525" marB="0" anchor="ctr"/>
                </a:tc>
                <a:tc>
                  <a:txBody>
                    <a:bodyPr/>
                    <a:lstStyle/>
                    <a:p>
                      <a:pPr marL="0" algn="ctr" fontAlgn="ctr">
                        <a:spcBef>
                          <a:spcPts val="0"/>
                        </a:spcBef>
                      </a:pPr>
                      <a:r>
                        <a:rPr lang="en-GB" sz="1100" b="0" u="none" strike="noStrike" dirty="0">
                          <a:solidFill>
                            <a:srgbClr val="000000"/>
                          </a:solidFill>
                          <a:effectLst/>
                          <a:latin typeface="+mn-lt"/>
                        </a:rPr>
                        <a:t>-85%</a:t>
                      </a: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2718238358"/>
                  </a:ext>
                </a:extLst>
              </a:tr>
              <a:tr h="299474">
                <a:tc>
                  <a:txBody>
                    <a:bodyPr/>
                    <a:lstStyle/>
                    <a:p>
                      <a:pPr marL="0" algn="l" fontAlgn="b">
                        <a:spcBef>
                          <a:spcPts val="0"/>
                        </a:spcBef>
                      </a:pPr>
                      <a:endParaRPr lang="en-GB" sz="1100" b="0" i="0" u="none" strike="noStrike">
                        <a:solidFill>
                          <a:srgbClr val="000000"/>
                        </a:solidFill>
                        <a:effectLst/>
                        <a:latin typeface="+mn-lt"/>
                      </a:endParaRPr>
                    </a:p>
                  </a:txBody>
                  <a:tcPr marL="5143" marR="5143" marT="5143" marB="0" anchor="b"/>
                </a:tc>
                <a:tc gridSpan="2">
                  <a:txBody>
                    <a:bodyPr/>
                    <a:lstStyle/>
                    <a:p>
                      <a:pPr marL="0" algn="l" fontAlgn="b">
                        <a:spcBef>
                          <a:spcPts val="0"/>
                        </a:spcBef>
                      </a:pPr>
                      <a:r>
                        <a:rPr lang="en-GB" sz="1100" b="0" u="none" strike="noStrike">
                          <a:solidFill>
                            <a:srgbClr val="000000"/>
                          </a:solidFill>
                          <a:effectLst/>
                          <a:latin typeface="+mn-lt"/>
                        </a:rPr>
                        <a:t>Car Park, Road and Footpath</a:t>
                      </a:r>
                      <a:endParaRPr lang="en-GB" sz="1100" b="0" i="0" u="none" strike="noStrike">
                        <a:solidFill>
                          <a:srgbClr val="000000"/>
                        </a:solidFill>
                        <a:effectLst/>
                        <a:latin typeface="+mn-lt"/>
                      </a:endParaRPr>
                    </a:p>
                  </a:txBody>
                  <a:tcPr marL="5143" marR="5143" marT="5143" marB="0" anchor="ctr"/>
                </a:tc>
                <a:tc hMerge="1">
                  <a:txBody>
                    <a:bodyPr/>
                    <a:lstStyle/>
                    <a:p>
                      <a:pPr algn="l" fontAlgn="b"/>
                      <a:r>
                        <a:rPr lang="en-GB" sz="1200" b="0" u="none" strike="noStrike">
                          <a:solidFill>
                            <a:srgbClr val="000000"/>
                          </a:solidFill>
                          <a:effectLst/>
                          <a:latin typeface="+mn-lt"/>
                        </a:rPr>
                        <a:t>Car Park, Road and Footpath Maintenance</a:t>
                      </a:r>
                      <a:endParaRPr lang="en-GB" sz="1200" b="0" i="0" u="none" strike="noStrike">
                        <a:solidFill>
                          <a:srgbClr val="000000"/>
                        </a:solidFill>
                        <a:effectLst/>
                        <a:latin typeface="+mn-lt"/>
                      </a:endParaRPr>
                    </a:p>
                  </a:txBody>
                  <a:tcPr marL="5143" marR="5143" marT="5143" marB="0" anchor="b"/>
                </a:tc>
                <a:tc>
                  <a:txBody>
                    <a:bodyPr/>
                    <a:lstStyle/>
                    <a:p>
                      <a:pPr algn="ctr" fontAlgn="b"/>
                      <a:r>
                        <a:rPr lang="en-GB" sz="1100" b="0" i="0" u="none" strike="noStrike" dirty="0">
                          <a:solidFill>
                            <a:srgbClr val="000000"/>
                          </a:solidFill>
                          <a:effectLst/>
                          <a:latin typeface="Calibri" panose="020F0502020204030204" pitchFamily="34" charset="0"/>
                        </a:rPr>
                        <a:t>1,440 </a:t>
                      </a:r>
                    </a:p>
                  </a:txBody>
                  <a:tcPr marL="9525" marR="9525" marT="9525" marB="0" anchor="ctr"/>
                </a:tc>
                <a:tc>
                  <a:txBody>
                    <a:bodyPr/>
                    <a:lstStyle/>
                    <a:p>
                      <a:pPr algn="ctr" fontAlgn="b"/>
                      <a:r>
                        <a:rPr lang="en-GB" sz="1100" b="0" i="0" u="none" strike="noStrike" dirty="0">
                          <a:solidFill>
                            <a:srgbClr val="000000"/>
                          </a:solidFill>
                          <a:effectLst/>
                          <a:latin typeface="Calibri" panose="020F0502020204030204" pitchFamily="34" charset="0"/>
                        </a:rPr>
                        <a:t>1,440 </a:t>
                      </a:r>
                    </a:p>
                  </a:txBody>
                  <a:tcPr marL="9525" marR="9525" marT="9525" marB="0" anchor="ctr"/>
                </a:tc>
                <a:tc>
                  <a:txBody>
                    <a:bodyPr/>
                    <a:lstStyle/>
                    <a:p>
                      <a:pPr marL="0" algn="ctr" fontAlgn="ctr">
                        <a:spcBef>
                          <a:spcPts val="0"/>
                        </a:spcBef>
                      </a:pPr>
                      <a:r>
                        <a:rPr lang="en-GB" sz="1100" b="0" i="0" u="none" strike="noStrike" dirty="0">
                          <a:solidFill>
                            <a:srgbClr val="000000"/>
                          </a:solidFill>
                          <a:effectLst/>
                          <a:latin typeface="+mn-lt"/>
                        </a:rPr>
                        <a:t>0%</a:t>
                      </a:r>
                    </a:p>
                  </a:txBody>
                  <a:tcPr marL="5143" marR="5143" marT="5143" marB="0" anchor="ctr"/>
                </a:tc>
                <a:extLst>
                  <a:ext uri="{0D108BD9-81ED-4DB2-BD59-A6C34878D82A}">
                    <a16:rowId xmlns:a16="http://schemas.microsoft.com/office/drawing/2014/main" val="1759963724"/>
                  </a:ext>
                </a:extLst>
              </a:tr>
              <a:tr h="299474">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u="none" strike="noStrike" dirty="0">
                          <a:solidFill>
                            <a:srgbClr val="000000"/>
                          </a:solidFill>
                          <a:effectLst/>
                          <a:latin typeface="+mn-lt"/>
                        </a:rPr>
                        <a:t>Winter: Salt, snow removal</a:t>
                      </a:r>
                      <a:endParaRPr lang="en-GB" sz="1100" b="0" i="0" u="none" strike="noStrike" dirty="0">
                        <a:solidFill>
                          <a:srgbClr val="000000"/>
                        </a:solidFill>
                        <a:effectLst/>
                        <a:latin typeface="+mn-lt"/>
                      </a:endParaRPr>
                    </a:p>
                  </a:txBody>
                  <a:tcPr marL="5143" marR="5143" marT="5143" marB="0" anchor="ctr"/>
                </a:tc>
                <a:tc hMerge="1">
                  <a:txBody>
                    <a:bodyPr/>
                    <a:lstStyle/>
                    <a:p>
                      <a:pPr algn="l" fontAlgn="b"/>
                      <a:r>
                        <a:rPr lang="en-GB" sz="1200" b="0" u="none" strike="noStrike">
                          <a:solidFill>
                            <a:srgbClr val="000000"/>
                          </a:solidFill>
                          <a:effectLst/>
                          <a:latin typeface="+mn-lt"/>
                        </a:rPr>
                        <a:t>Winter: Salt, snow removal</a:t>
                      </a:r>
                      <a:endParaRPr lang="en-GB" sz="1200" b="0" i="0" u="none" strike="noStrike">
                        <a:solidFill>
                          <a:srgbClr val="000000"/>
                        </a:solidFill>
                        <a:effectLst/>
                        <a:latin typeface="+mn-lt"/>
                      </a:endParaRPr>
                    </a:p>
                  </a:txBody>
                  <a:tcPr marL="5143" marR="5143" marT="5143" marB="0" anchor="b"/>
                </a:tc>
                <a:tc>
                  <a:txBody>
                    <a:bodyPr/>
                    <a:lstStyle/>
                    <a:p>
                      <a:pPr algn="ctr" fontAlgn="b"/>
                      <a:r>
                        <a:rPr lang="en-GB" sz="1100" b="0" i="0" u="none" strike="noStrike" dirty="0">
                          <a:solidFill>
                            <a:srgbClr val="000000"/>
                          </a:solidFill>
                          <a:effectLst/>
                          <a:latin typeface="Calibri" panose="020F0502020204030204" pitchFamily="34" charset="0"/>
                        </a:rPr>
                        <a:t>2,862</a:t>
                      </a:r>
                    </a:p>
                  </a:txBody>
                  <a:tcPr marL="9525" marR="9525" marT="9525" marB="0" anchor="ctr"/>
                </a:tc>
                <a:tc>
                  <a:txBody>
                    <a:bodyPr/>
                    <a:lstStyle/>
                    <a:p>
                      <a:pPr algn="ctr" fontAlgn="b"/>
                      <a:r>
                        <a:rPr lang="en-GB" sz="1100" b="0" i="0" u="none" strike="noStrike" dirty="0">
                          <a:solidFill>
                            <a:srgbClr val="000000"/>
                          </a:solidFill>
                          <a:effectLst/>
                          <a:latin typeface="Calibri" panose="020F0502020204030204" pitchFamily="34" charset="0"/>
                        </a:rPr>
                        <a:t>7,026</a:t>
                      </a:r>
                    </a:p>
                  </a:txBody>
                  <a:tcPr marL="9525" marR="9525" marT="9525" marB="0" anchor="ctr"/>
                </a:tc>
                <a:tc>
                  <a:txBody>
                    <a:bodyPr/>
                    <a:lstStyle/>
                    <a:p>
                      <a:pPr marL="0" algn="ctr" fontAlgn="ctr">
                        <a:spcBef>
                          <a:spcPts val="0"/>
                        </a:spcBef>
                      </a:pPr>
                      <a:r>
                        <a:rPr lang="en-GB" sz="1100" b="0" u="none" strike="noStrike" dirty="0">
                          <a:solidFill>
                            <a:srgbClr val="000000"/>
                          </a:solidFill>
                          <a:effectLst/>
                          <a:latin typeface="+mn-lt"/>
                        </a:rPr>
                        <a:t>145%</a:t>
                      </a: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3209215409"/>
                  </a:ext>
                </a:extLst>
              </a:tr>
              <a:tr h="299474">
                <a:tc gridSpan="3">
                  <a:txBody>
                    <a:bodyPr/>
                    <a:lstStyle/>
                    <a:p>
                      <a:pPr marL="0" algn="l" fontAlgn="b">
                        <a:spcBef>
                          <a:spcPts val="0"/>
                        </a:spcBef>
                      </a:pPr>
                      <a:r>
                        <a:rPr lang="en-GB" sz="1100" b="1" i="0" u="none" strike="noStrike" dirty="0">
                          <a:solidFill>
                            <a:srgbClr val="000000"/>
                          </a:solidFill>
                          <a:effectLst/>
                          <a:latin typeface="+mn-lt"/>
                        </a:rPr>
                        <a:t>Grounds Maintenance</a:t>
                      </a:r>
                    </a:p>
                  </a:txBody>
                  <a:tcPr marL="5143" marR="5143" marT="5143" marB="0" anchor="ctr"/>
                </a:tc>
                <a:tc hMerge="1">
                  <a:txBody>
                    <a:bodyPr/>
                    <a:lstStyle/>
                    <a:p>
                      <a:endParaRPr lang="en-US"/>
                    </a:p>
                  </a:txBody>
                  <a:tcPr/>
                </a:tc>
                <a:tc hMerge="1">
                  <a:txBody>
                    <a:bodyPr/>
                    <a:lstStyle/>
                    <a:p>
                      <a:endParaRPr lang="en-US"/>
                    </a:p>
                  </a:txBody>
                  <a:tcPr/>
                </a:tc>
                <a:tc>
                  <a:txBody>
                    <a:bodyPr/>
                    <a:lstStyle/>
                    <a:p>
                      <a:pPr algn="ctr" fontAlgn="b"/>
                      <a:endParaRPr lang="en-GB"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b"/>
                      <a:endParaRPr lang="en-GB" sz="1100" b="0" i="0" u="none" strike="noStrike">
                        <a:solidFill>
                          <a:srgbClr val="000000"/>
                        </a:solidFill>
                        <a:effectLst/>
                        <a:latin typeface="Calibri" panose="020F0502020204030204" pitchFamily="34" charset="0"/>
                      </a:endParaRPr>
                    </a:p>
                  </a:txBody>
                  <a:tcPr marL="9525" marR="9525" marT="9525" marB="0" anchor="ct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379427602"/>
                  </a:ext>
                </a:extLst>
              </a:tr>
              <a:tr h="299474">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a:solidFill>
                            <a:srgbClr val="000000"/>
                          </a:solidFill>
                          <a:effectLst/>
                          <a:latin typeface="+mn-lt"/>
                        </a:rPr>
                        <a:t>Grounds Maintenance</a:t>
                      </a:r>
                      <a:endParaRPr lang="en-GB" sz="1100" b="0" i="0" u="none" strike="noStrike" dirty="0">
                        <a:solidFill>
                          <a:srgbClr val="000000"/>
                        </a:solidFill>
                        <a:effectLst/>
                        <a:latin typeface="+mn-lt"/>
                      </a:endParaRPr>
                    </a:p>
                  </a:txBody>
                  <a:tcPr marL="5143" marR="5143" marT="5143" marB="0" anchor="ctr"/>
                </a:tc>
                <a:tc hMerge="1">
                  <a:txBody>
                    <a:bodyPr/>
                    <a:lstStyle/>
                    <a:p>
                      <a:endParaRPr lang="en-US"/>
                    </a:p>
                  </a:txBody>
                  <a:tcPr/>
                </a:tc>
                <a:tc>
                  <a:txBody>
                    <a:bodyPr/>
                    <a:lstStyle/>
                    <a:p>
                      <a:pPr algn="ctr" fontAlgn="b"/>
                      <a:r>
                        <a:rPr lang="en-GB" sz="1100" b="0" i="0" u="none" strike="noStrike" dirty="0">
                          <a:solidFill>
                            <a:srgbClr val="000000"/>
                          </a:solidFill>
                          <a:effectLst/>
                          <a:latin typeface="Calibri" panose="020F0502020204030204" pitchFamily="34" charset="0"/>
                        </a:rPr>
                        <a:t>76,560</a:t>
                      </a:r>
                    </a:p>
                  </a:txBody>
                  <a:tcPr marL="9525" marR="9525" marT="9525" marB="0" anchor="ctr"/>
                </a:tc>
                <a:tc>
                  <a:txBody>
                    <a:bodyPr/>
                    <a:lstStyle/>
                    <a:p>
                      <a:pPr algn="ctr" fontAlgn="b"/>
                      <a:r>
                        <a:rPr lang="en-GB" sz="1100" b="0" i="0" u="none" strike="noStrike" dirty="0">
                          <a:solidFill>
                            <a:srgbClr val="000000"/>
                          </a:solidFill>
                          <a:effectLst/>
                          <a:latin typeface="Calibri" panose="020F0502020204030204" pitchFamily="34" charset="0"/>
                        </a:rPr>
                        <a:t>79,092</a:t>
                      </a:r>
                    </a:p>
                  </a:txBody>
                  <a:tcPr marL="9525" marR="9525" marT="9525" marB="0" anchor="ct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3%</a:t>
                      </a:r>
                    </a:p>
                  </a:txBody>
                  <a:tcPr marL="5143" marR="5143" marT="5143" marB="0" anchor="ctr"/>
                </a:tc>
                <a:extLst>
                  <a:ext uri="{0D108BD9-81ED-4DB2-BD59-A6C34878D82A}">
                    <a16:rowId xmlns:a16="http://schemas.microsoft.com/office/drawing/2014/main" val="2512847785"/>
                  </a:ext>
                </a:extLst>
              </a:tr>
              <a:tr h="299474">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Tree Surgery</a:t>
                      </a:r>
                    </a:p>
                  </a:txBody>
                  <a:tcPr marL="5143" marR="5143" marT="5143" marB="0" anchor="ctr"/>
                </a:tc>
                <a:tc hMerge="1">
                  <a:txBody>
                    <a:bodyPr/>
                    <a:lstStyle/>
                    <a:p>
                      <a:endParaRPr lang="en-US"/>
                    </a:p>
                  </a:txBody>
                  <a:tcPr/>
                </a:tc>
                <a:tc>
                  <a:txBody>
                    <a:bodyPr/>
                    <a:lstStyle/>
                    <a:p>
                      <a:pPr algn="ctr" fontAlgn="b"/>
                      <a:r>
                        <a:rPr lang="en-GB" sz="1100" b="0" i="0" u="none" strike="noStrike" dirty="0">
                          <a:solidFill>
                            <a:srgbClr val="000000"/>
                          </a:solidFill>
                          <a:effectLst/>
                          <a:latin typeface="Calibri" panose="020F0502020204030204" pitchFamily="34" charset="0"/>
                        </a:rPr>
                        <a:t>11</a:t>
                      </a:r>
                    </a:p>
                  </a:txBody>
                  <a:tcPr marL="9525" marR="9525" marT="9525" marB="0" anchor="ctr"/>
                </a:tc>
                <a:tc>
                  <a:txBody>
                    <a:bodyPr/>
                    <a:lstStyle/>
                    <a:p>
                      <a:pPr algn="ctr" fontAlgn="b"/>
                      <a:r>
                        <a:rPr lang="en-GB" sz="1100" b="0" i="0" u="none" strike="noStrike" dirty="0">
                          <a:solidFill>
                            <a:srgbClr val="000000"/>
                          </a:solidFill>
                          <a:effectLst/>
                          <a:latin typeface="Calibri" panose="020F0502020204030204" pitchFamily="34" charset="0"/>
                        </a:rPr>
                        <a:t>1,075</a:t>
                      </a:r>
                    </a:p>
                  </a:txBody>
                  <a:tcPr marL="9525" marR="9525" marT="9525" marB="0" anchor="ct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-100%</a:t>
                      </a:r>
                    </a:p>
                  </a:txBody>
                  <a:tcPr marL="5143" marR="5143" marT="5143" marB="0" anchor="ctr"/>
                </a:tc>
                <a:extLst>
                  <a:ext uri="{0D108BD9-81ED-4DB2-BD59-A6C34878D82A}">
                    <a16:rowId xmlns:a16="http://schemas.microsoft.com/office/drawing/2014/main" val="820363406"/>
                  </a:ext>
                </a:extLst>
              </a:tr>
              <a:tr h="299474">
                <a:tc gridSpan="3">
                  <a:txBody>
                    <a:bodyPr/>
                    <a:lstStyle/>
                    <a:p>
                      <a:pPr marL="0" algn="l" fontAlgn="b">
                        <a:spcBef>
                          <a:spcPts val="0"/>
                        </a:spcBef>
                      </a:pPr>
                      <a:r>
                        <a:rPr lang="en-GB" sz="1100" b="1" i="0" u="none" strike="noStrike" dirty="0">
                          <a:solidFill>
                            <a:srgbClr val="000000"/>
                          </a:solidFill>
                          <a:effectLst/>
                          <a:latin typeface="+mn-lt"/>
                        </a:rPr>
                        <a:t>Insurance</a:t>
                      </a:r>
                    </a:p>
                  </a:txBody>
                  <a:tcPr marL="5143" marR="5143" marT="5143" marB="0" anchor="ctr"/>
                </a:tc>
                <a:tc hMerge="1">
                  <a:txBody>
                    <a:bodyPr/>
                    <a:lstStyle/>
                    <a:p>
                      <a:endParaRPr lang="en-US"/>
                    </a:p>
                  </a:txBody>
                  <a:tcPr/>
                </a:tc>
                <a:tc hMerge="1">
                  <a:txBody>
                    <a:bodyPr/>
                    <a:lstStyle/>
                    <a:p>
                      <a:endParaRPr lang="en-US"/>
                    </a:p>
                  </a:txBody>
                  <a:tcPr/>
                </a:tc>
                <a:tc>
                  <a:txBody>
                    <a:bodyPr/>
                    <a:lstStyle/>
                    <a:p>
                      <a:pPr algn="ctr" fontAlgn="b"/>
                      <a:endParaRPr lang="en-GB"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endParaRPr lang="en-GB"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algn="ctr" defTabSz="914400" rtl="0" eaLnBrk="1" fontAlgn="b" latinLnBrk="0" hangingPunct="1">
                        <a:spcBef>
                          <a:spcPts val="0"/>
                        </a:spcBef>
                      </a:pPr>
                      <a:endParaRPr lang="en-GB" sz="1100" b="0" u="none" strike="noStrike" kern="1200">
                        <a:solidFill>
                          <a:srgbClr val="000000"/>
                        </a:solidFill>
                        <a:effectLst/>
                        <a:latin typeface="+mn-lt"/>
                        <a:ea typeface="+mn-ea"/>
                        <a:cs typeface="+mn-cs"/>
                      </a:endParaRPr>
                    </a:p>
                  </a:txBody>
                  <a:tcPr marL="5143" marR="5143" marT="5143" marB="0" anchor="ctr"/>
                </a:tc>
                <a:extLst>
                  <a:ext uri="{0D108BD9-81ED-4DB2-BD59-A6C34878D82A}">
                    <a16:rowId xmlns:a16="http://schemas.microsoft.com/office/drawing/2014/main" val="1286910905"/>
                  </a:ext>
                </a:extLst>
              </a:tr>
              <a:tr h="299474">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Public Liability Insurance</a:t>
                      </a:r>
                    </a:p>
                  </a:txBody>
                  <a:tcPr marL="5143" marR="5143" marT="5143" marB="0" anchor="ctr"/>
                </a:tc>
                <a:tc hMerge="1">
                  <a:txBody>
                    <a:bodyPr/>
                    <a:lstStyle/>
                    <a:p>
                      <a:endParaRPr lang="en-US"/>
                    </a:p>
                  </a:txBody>
                  <a:tcPr/>
                </a:tc>
                <a:tc>
                  <a:txBody>
                    <a:bodyPr/>
                    <a:lstStyle/>
                    <a:p>
                      <a:pPr algn="ctr" fontAlgn="b"/>
                      <a:r>
                        <a:rPr lang="en-GB" sz="1100" b="0" i="0" u="none" strike="noStrike" dirty="0">
                          <a:solidFill>
                            <a:srgbClr val="000000"/>
                          </a:solidFill>
                          <a:effectLst/>
                          <a:latin typeface="Calibri" panose="020F0502020204030204" pitchFamily="34" charset="0"/>
                        </a:rPr>
                        <a:t>3,645 </a:t>
                      </a:r>
                    </a:p>
                  </a:txBody>
                  <a:tcPr marL="9525" marR="9525" marT="9525" marB="0" anchor="ctr"/>
                </a:tc>
                <a:tc>
                  <a:txBody>
                    <a:bodyPr/>
                    <a:lstStyle/>
                    <a:p>
                      <a:pPr algn="ctr" fontAlgn="b"/>
                      <a:r>
                        <a:rPr lang="en-GB" sz="1100" b="0" i="0" u="none" strike="noStrike" dirty="0">
                          <a:solidFill>
                            <a:srgbClr val="000000"/>
                          </a:solidFill>
                          <a:effectLst/>
                          <a:latin typeface="Calibri" panose="020F0502020204030204" pitchFamily="34" charset="0"/>
                        </a:rPr>
                        <a:t>2,007</a:t>
                      </a:r>
                    </a:p>
                  </a:txBody>
                  <a:tcPr marL="9525" marR="9525" marT="9525" marB="0" anchor="ct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-45%</a:t>
                      </a:r>
                    </a:p>
                  </a:txBody>
                  <a:tcPr marL="5143" marR="5143" marT="5143" marB="0" anchor="ctr"/>
                </a:tc>
                <a:extLst>
                  <a:ext uri="{0D108BD9-81ED-4DB2-BD59-A6C34878D82A}">
                    <a16:rowId xmlns:a16="http://schemas.microsoft.com/office/drawing/2014/main" val="1208807976"/>
                  </a:ext>
                </a:extLst>
              </a:tr>
              <a:tr h="299474">
                <a:tc gridSpan="3">
                  <a:txBody>
                    <a:bodyPr/>
                    <a:lstStyle/>
                    <a:p>
                      <a:pPr marL="0" algn="l" fontAlgn="b">
                        <a:spcBef>
                          <a:spcPts val="0"/>
                        </a:spcBef>
                      </a:pPr>
                      <a:r>
                        <a:rPr lang="en-GB" sz="1100" b="1" i="0" u="none" strike="noStrike" dirty="0">
                          <a:solidFill>
                            <a:srgbClr val="000000"/>
                          </a:solidFill>
                          <a:effectLst/>
                          <a:latin typeface="+mn-lt"/>
                        </a:rPr>
                        <a:t>Professional Fees</a:t>
                      </a:r>
                    </a:p>
                  </a:txBody>
                  <a:tcPr marL="5143" marR="5143" marT="5143" marB="0" anchor="ctr"/>
                </a:tc>
                <a:tc hMerge="1">
                  <a:txBody>
                    <a:bodyPr/>
                    <a:lstStyle/>
                    <a:p>
                      <a:endParaRPr lang="en-US"/>
                    </a:p>
                  </a:txBody>
                  <a:tcPr/>
                </a:tc>
                <a:tc hMerge="1">
                  <a:txBody>
                    <a:bodyPr/>
                    <a:lstStyle/>
                    <a:p>
                      <a:endParaRPr lang="en-US"/>
                    </a:p>
                  </a:txBody>
                  <a:tcPr/>
                </a:tc>
                <a:tc>
                  <a:txBody>
                    <a:bodyPr/>
                    <a:lstStyle/>
                    <a:p>
                      <a:pPr algn="ctr" fontAlgn="b"/>
                      <a:endParaRPr lang="en-GB"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endParaRPr lang="en-GB"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algn="ctr" defTabSz="914400" rtl="0" eaLnBrk="1" fontAlgn="b" latinLnBrk="0" hangingPunct="1">
                        <a:spcBef>
                          <a:spcPts val="0"/>
                        </a:spcBef>
                      </a:pPr>
                      <a:endParaRPr lang="en-GB" sz="1100" b="0" u="none" strike="noStrike" kern="1200">
                        <a:solidFill>
                          <a:srgbClr val="000000"/>
                        </a:solidFill>
                        <a:effectLst/>
                        <a:latin typeface="+mn-lt"/>
                        <a:ea typeface="+mn-ea"/>
                        <a:cs typeface="+mn-cs"/>
                      </a:endParaRPr>
                    </a:p>
                  </a:txBody>
                  <a:tcPr marL="5143" marR="5143" marT="5143" marB="0" anchor="ctr"/>
                </a:tc>
                <a:extLst>
                  <a:ext uri="{0D108BD9-81ED-4DB2-BD59-A6C34878D82A}">
                    <a16:rowId xmlns:a16="http://schemas.microsoft.com/office/drawing/2014/main" val="2317523730"/>
                  </a:ext>
                </a:extLst>
              </a:tr>
              <a:tr h="299474">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a:solidFill>
                            <a:srgbClr val="000000"/>
                          </a:solidFill>
                          <a:effectLst/>
                          <a:latin typeface="+mn-lt"/>
                        </a:rPr>
                        <a:t>Management Fees</a:t>
                      </a:r>
                      <a:endParaRPr lang="en-GB" sz="1100" b="0" i="0" u="none" strike="noStrike" dirty="0">
                        <a:solidFill>
                          <a:srgbClr val="000000"/>
                        </a:solidFill>
                        <a:effectLst/>
                        <a:latin typeface="+mn-lt"/>
                      </a:endParaRPr>
                    </a:p>
                  </a:txBody>
                  <a:tcPr marL="5143" marR="5143" marT="5143" marB="0" anchor="ctr"/>
                </a:tc>
                <a:tc hMerge="1">
                  <a:txBody>
                    <a:bodyPr/>
                    <a:lstStyle/>
                    <a:p>
                      <a:endParaRPr lang="en-US"/>
                    </a:p>
                  </a:txBody>
                  <a:tcPr/>
                </a:tc>
                <a:tc>
                  <a:txBody>
                    <a:bodyPr/>
                    <a:lstStyle/>
                    <a:p>
                      <a:pPr algn="ctr" fontAlgn="b"/>
                      <a:r>
                        <a:rPr lang="en-GB" sz="1100" b="0" i="0" u="none" strike="noStrike" dirty="0">
                          <a:solidFill>
                            <a:srgbClr val="000000"/>
                          </a:solidFill>
                          <a:effectLst/>
                          <a:latin typeface="Calibri" panose="020F0502020204030204" pitchFamily="34" charset="0"/>
                        </a:rPr>
                        <a:t>45,116 </a:t>
                      </a:r>
                    </a:p>
                  </a:txBody>
                  <a:tcPr marL="9525" marR="9525" marT="9525" marB="0" anchor="ctr"/>
                </a:tc>
                <a:tc>
                  <a:txBody>
                    <a:bodyPr/>
                    <a:lstStyle/>
                    <a:p>
                      <a:pPr algn="ctr" fontAlgn="b"/>
                      <a:r>
                        <a:rPr lang="en-GB" sz="1100" b="0" i="0" u="none" strike="noStrike" dirty="0">
                          <a:solidFill>
                            <a:srgbClr val="000000"/>
                          </a:solidFill>
                          <a:effectLst/>
                          <a:latin typeface="Calibri" panose="020F0502020204030204" pitchFamily="34" charset="0"/>
                        </a:rPr>
                        <a:t>48,475</a:t>
                      </a:r>
                    </a:p>
                  </a:txBody>
                  <a:tcPr marL="9525" marR="9525" marT="9525" marB="0" anchor="ct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7%</a:t>
                      </a:r>
                    </a:p>
                  </a:txBody>
                  <a:tcPr marL="5143" marR="5143" marT="5143" marB="0" anchor="ctr"/>
                </a:tc>
                <a:extLst>
                  <a:ext uri="{0D108BD9-81ED-4DB2-BD59-A6C34878D82A}">
                    <a16:rowId xmlns:a16="http://schemas.microsoft.com/office/drawing/2014/main" val="2781977871"/>
                  </a:ext>
                </a:extLst>
              </a:tr>
              <a:tr h="299474">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a:solidFill>
                            <a:srgbClr val="000000"/>
                          </a:solidFill>
                          <a:effectLst/>
                          <a:latin typeface="+mn-lt"/>
                        </a:rPr>
                        <a:t>Health &amp; Safety</a:t>
                      </a:r>
                      <a:endParaRPr lang="en-GB" sz="1100" b="0" i="0" u="none" strike="noStrike" dirty="0">
                        <a:solidFill>
                          <a:srgbClr val="000000"/>
                        </a:solidFill>
                        <a:effectLst/>
                        <a:latin typeface="+mn-lt"/>
                      </a:endParaRPr>
                    </a:p>
                  </a:txBody>
                  <a:tcPr marL="5143" marR="5143" marT="5143" marB="0" anchor="ctr"/>
                </a:tc>
                <a:tc hMerge="1">
                  <a:txBody>
                    <a:bodyPr/>
                    <a:lstStyle/>
                    <a:p>
                      <a:endParaRPr lang="en-US"/>
                    </a:p>
                  </a:txBody>
                  <a:tcPr/>
                </a:tc>
                <a:tc>
                  <a:txBody>
                    <a:bodyPr/>
                    <a:lstStyle/>
                    <a:p>
                      <a:pPr algn="ctr" fontAlgn="b"/>
                      <a:r>
                        <a:rPr lang="en-GB" sz="1100" b="0" i="0" u="none" strike="noStrike" dirty="0">
                          <a:solidFill>
                            <a:srgbClr val="000000"/>
                          </a:solidFill>
                          <a:effectLst/>
                          <a:latin typeface="Calibri" panose="020F0502020204030204" pitchFamily="34" charset="0"/>
                        </a:rPr>
                        <a:t>300 </a:t>
                      </a:r>
                    </a:p>
                  </a:txBody>
                  <a:tcPr marL="9525" marR="9525" marT="9525" marB="0" anchor="ctr"/>
                </a:tc>
                <a:tc>
                  <a:txBody>
                    <a:bodyPr/>
                    <a:lstStyle/>
                    <a:p>
                      <a:pPr algn="ctr" fontAlgn="b"/>
                      <a:r>
                        <a:rPr lang="en-GB" sz="1100" b="0" i="0" u="none" strike="noStrike" dirty="0">
                          <a:solidFill>
                            <a:srgbClr val="000000"/>
                          </a:solidFill>
                          <a:effectLst/>
                          <a:latin typeface="Calibri" panose="020F0502020204030204" pitchFamily="34" charset="0"/>
                        </a:rPr>
                        <a:t>0</a:t>
                      </a:r>
                    </a:p>
                  </a:txBody>
                  <a:tcPr marL="9525" marR="9525" marT="9525" marB="0" anchor="ctr"/>
                </a:tc>
                <a:tc>
                  <a:txBody>
                    <a:bodyPr/>
                    <a:lstStyle/>
                    <a:p>
                      <a:pPr marL="0" algn="ctr" defTabSz="914400" rtl="0" eaLnBrk="1" fontAlgn="b" latinLnBrk="0" hangingPunct="1">
                        <a:spcBef>
                          <a:spcPts val="0"/>
                        </a:spcBef>
                      </a:pPr>
                      <a:endParaRPr lang="en-GB" sz="1100" b="0" u="none" strike="noStrike" kern="1200" dirty="0">
                        <a:solidFill>
                          <a:srgbClr val="000000"/>
                        </a:solidFill>
                        <a:effectLst/>
                        <a:latin typeface="+mn-lt"/>
                        <a:ea typeface="+mn-ea"/>
                        <a:cs typeface="+mn-cs"/>
                      </a:endParaRPr>
                    </a:p>
                  </a:txBody>
                  <a:tcPr marL="5143" marR="5143" marT="5143" marB="0" anchor="ctr"/>
                </a:tc>
                <a:extLst>
                  <a:ext uri="{0D108BD9-81ED-4DB2-BD59-A6C34878D82A}">
                    <a16:rowId xmlns:a16="http://schemas.microsoft.com/office/drawing/2014/main" val="975781919"/>
                  </a:ext>
                </a:extLst>
              </a:tr>
              <a:tr h="299474">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a:solidFill>
                            <a:srgbClr val="000000"/>
                          </a:solidFill>
                          <a:effectLst/>
                          <a:latin typeface="+mn-lt"/>
                        </a:rPr>
                        <a:t>Legal &amp; Professional</a:t>
                      </a:r>
                      <a:endParaRPr lang="en-GB" sz="1100" b="0" i="0" u="none" strike="noStrike" dirty="0">
                        <a:solidFill>
                          <a:srgbClr val="000000"/>
                        </a:solidFill>
                        <a:effectLst/>
                        <a:latin typeface="+mn-lt"/>
                      </a:endParaRPr>
                    </a:p>
                  </a:txBody>
                  <a:tcPr marL="5143" marR="5143" marT="5143" marB="0" anchor="ctr"/>
                </a:tc>
                <a:tc hMerge="1">
                  <a:txBody>
                    <a:bodyPr/>
                    <a:lstStyle/>
                    <a:p>
                      <a:endParaRPr lang="en-US"/>
                    </a:p>
                  </a:txBody>
                  <a:tcPr/>
                </a:tc>
                <a:tc>
                  <a:txBody>
                    <a:bodyPr/>
                    <a:lstStyle/>
                    <a:p>
                      <a:pPr algn="ctr" fontAlgn="b"/>
                      <a:r>
                        <a:rPr lang="en-GB" sz="1100" b="0" i="0" u="none" strike="noStrike" dirty="0">
                          <a:solidFill>
                            <a:srgbClr val="000000"/>
                          </a:solidFill>
                          <a:effectLst/>
                          <a:latin typeface="Calibri" panose="020F0502020204030204" pitchFamily="34" charset="0"/>
                        </a:rPr>
                        <a:t>0</a:t>
                      </a:r>
                    </a:p>
                  </a:txBody>
                  <a:tcPr marL="9525" marR="9525" marT="9525" marB="0" anchor="ctr"/>
                </a:tc>
                <a:tc>
                  <a:txBody>
                    <a:bodyPr/>
                    <a:lstStyle/>
                    <a:p>
                      <a:pPr algn="ctr" fontAlgn="b"/>
                      <a:r>
                        <a:rPr lang="en-GB" sz="1100" b="0" i="0" u="none" strike="noStrike" dirty="0">
                          <a:solidFill>
                            <a:srgbClr val="000000"/>
                          </a:solidFill>
                          <a:effectLst/>
                          <a:latin typeface="Calibri" panose="020F0502020204030204" pitchFamily="34" charset="0"/>
                        </a:rPr>
                        <a:t>0</a:t>
                      </a:r>
                    </a:p>
                  </a:txBody>
                  <a:tcPr marL="9525" marR="9525" marT="9525" marB="0" anchor="ctr"/>
                </a:tc>
                <a:tc>
                  <a:txBody>
                    <a:bodyPr/>
                    <a:lstStyle/>
                    <a:p>
                      <a:pPr marL="0" algn="ctr" defTabSz="914400" rtl="0" eaLnBrk="1" fontAlgn="b" latinLnBrk="0" hangingPunct="1">
                        <a:spcBef>
                          <a:spcPts val="0"/>
                        </a:spcBef>
                      </a:pPr>
                      <a:endParaRPr lang="en-GB" sz="1100" b="0" u="none" strike="noStrike" kern="1200" dirty="0">
                        <a:solidFill>
                          <a:srgbClr val="000000"/>
                        </a:solidFill>
                        <a:effectLst/>
                        <a:latin typeface="+mn-lt"/>
                        <a:ea typeface="+mn-ea"/>
                        <a:cs typeface="+mn-cs"/>
                      </a:endParaRPr>
                    </a:p>
                  </a:txBody>
                  <a:tcPr marL="5143" marR="5143" marT="5143" marB="0" anchor="ctr"/>
                </a:tc>
                <a:extLst>
                  <a:ext uri="{0D108BD9-81ED-4DB2-BD59-A6C34878D82A}">
                    <a16:rowId xmlns:a16="http://schemas.microsoft.com/office/drawing/2014/main" val="3347071859"/>
                  </a:ext>
                </a:extLst>
              </a:tr>
              <a:tr h="299474">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Sundry Expenses</a:t>
                      </a:r>
                    </a:p>
                  </a:txBody>
                  <a:tcPr marL="5143" marR="5143" marT="5143" marB="0" anchor="ctr"/>
                </a:tc>
                <a:tc hMerge="1">
                  <a:txBody>
                    <a:bodyPr/>
                    <a:lstStyle/>
                    <a:p>
                      <a:endParaRPr lang="en-US"/>
                    </a:p>
                  </a:txBody>
                  <a:tcPr/>
                </a:tc>
                <a:tc>
                  <a:txBody>
                    <a:bodyPr/>
                    <a:lstStyle/>
                    <a:p>
                      <a:pPr algn="ctr" fontAlgn="b"/>
                      <a:r>
                        <a:rPr lang="en-GB" sz="1100" b="0" i="0" u="none" strike="noStrike" dirty="0">
                          <a:solidFill>
                            <a:srgbClr val="000000"/>
                          </a:solidFill>
                          <a:effectLst/>
                          <a:latin typeface="Calibri" panose="020F0502020204030204" pitchFamily="34" charset="0"/>
                        </a:rPr>
                        <a:t>0</a:t>
                      </a:r>
                    </a:p>
                  </a:txBody>
                  <a:tcPr marL="9525" marR="9525" marT="9525" marB="0" anchor="ctr"/>
                </a:tc>
                <a:tc>
                  <a:txBody>
                    <a:bodyPr/>
                    <a:lstStyle/>
                    <a:p>
                      <a:pPr algn="ctr" fontAlgn="b"/>
                      <a:r>
                        <a:rPr lang="en-GB" sz="1100" b="0" i="0" u="none" strike="noStrike" dirty="0">
                          <a:solidFill>
                            <a:srgbClr val="000000"/>
                          </a:solidFill>
                          <a:effectLst/>
                          <a:latin typeface="Calibri" panose="020F0502020204030204" pitchFamily="34" charset="0"/>
                        </a:rPr>
                        <a:t>0</a:t>
                      </a:r>
                    </a:p>
                  </a:txBody>
                  <a:tcPr marL="9525" marR="9525" marT="9525" marB="0" anchor="ctr"/>
                </a:tc>
                <a:tc>
                  <a:txBody>
                    <a:bodyPr/>
                    <a:lstStyle/>
                    <a:p>
                      <a:pPr marL="0" algn="ctr" defTabSz="914400" rtl="0" eaLnBrk="1" fontAlgn="b" latinLnBrk="0" hangingPunct="1">
                        <a:spcBef>
                          <a:spcPts val="0"/>
                        </a:spcBef>
                      </a:pPr>
                      <a:endParaRPr lang="en-GB" sz="1100" b="0" u="none" strike="noStrike" kern="1200" dirty="0">
                        <a:solidFill>
                          <a:srgbClr val="000000"/>
                        </a:solidFill>
                        <a:effectLst/>
                        <a:latin typeface="+mn-lt"/>
                        <a:ea typeface="+mn-ea"/>
                        <a:cs typeface="+mn-cs"/>
                      </a:endParaRPr>
                    </a:p>
                  </a:txBody>
                  <a:tcPr marL="5143" marR="5143" marT="5143" marB="0" anchor="ctr"/>
                </a:tc>
                <a:extLst>
                  <a:ext uri="{0D108BD9-81ED-4DB2-BD59-A6C34878D82A}">
                    <a16:rowId xmlns:a16="http://schemas.microsoft.com/office/drawing/2014/main" val="1266283636"/>
                  </a:ext>
                </a:extLst>
              </a:tr>
              <a:tr h="299474">
                <a:tc gridSpan="3">
                  <a:txBody>
                    <a:bodyPr/>
                    <a:lstStyle/>
                    <a:p>
                      <a:pPr marL="0" algn="l" fontAlgn="b">
                        <a:spcBef>
                          <a:spcPts val="0"/>
                        </a:spcBef>
                      </a:pPr>
                      <a:r>
                        <a:rPr lang="en-GB" sz="1100" b="1" i="0" u="none" strike="noStrike" dirty="0">
                          <a:solidFill>
                            <a:srgbClr val="000000"/>
                          </a:solidFill>
                          <a:effectLst/>
                          <a:latin typeface="+mn-lt"/>
                        </a:rPr>
                        <a:t>Other</a:t>
                      </a:r>
                    </a:p>
                  </a:txBody>
                  <a:tcPr marL="5143" marR="5143" marT="5143" marB="0" anchor="ctr"/>
                </a:tc>
                <a:tc hMerge="1">
                  <a:txBody>
                    <a:bodyPr/>
                    <a:lstStyle/>
                    <a:p>
                      <a:endParaRPr lang="en-US"/>
                    </a:p>
                  </a:txBody>
                  <a:tcPr/>
                </a:tc>
                <a:tc hMerge="1">
                  <a:txBody>
                    <a:bodyPr/>
                    <a:lstStyle/>
                    <a:p>
                      <a:endParaRPr lang="en-US"/>
                    </a:p>
                  </a:txBody>
                  <a:tcPr/>
                </a:tc>
                <a:tc>
                  <a:txBody>
                    <a:bodyPr/>
                    <a:lstStyle/>
                    <a:p>
                      <a:pPr algn="ctr" fontAlgn="b"/>
                      <a:endParaRPr lang="en-GB"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endParaRPr lang="en-GB"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algn="ctr" defTabSz="914400" rtl="0" eaLnBrk="1" fontAlgn="b" latinLnBrk="0" hangingPunct="1">
                        <a:spcBef>
                          <a:spcPts val="0"/>
                        </a:spcBef>
                      </a:pPr>
                      <a:endParaRPr lang="en-GB" sz="1100" b="0" u="none" strike="noStrike" kern="1200" dirty="0">
                        <a:solidFill>
                          <a:srgbClr val="000000"/>
                        </a:solidFill>
                        <a:effectLst/>
                        <a:latin typeface="+mn-lt"/>
                        <a:ea typeface="+mn-ea"/>
                        <a:cs typeface="+mn-cs"/>
                      </a:endParaRPr>
                    </a:p>
                  </a:txBody>
                  <a:tcPr marL="5143" marR="5143" marT="5143" marB="0" anchor="ctr"/>
                </a:tc>
                <a:extLst>
                  <a:ext uri="{0D108BD9-81ED-4DB2-BD59-A6C34878D82A}">
                    <a16:rowId xmlns:a16="http://schemas.microsoft.com/office/drawing/2014/main" val="1825870177"/>
                  </a:ext>
                </a:extLst>
              </a:tr>
              <a:tr h="299474">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a:solidFill>
                            <a:srgbClr val="000000"/>
                          </a:solidFill>
                          <a:effectLst/>
                          <a:latin typeface="+mn-lt"/>
                        </a:rPr>
                        <a:t>Christmas</a:t>
                      </a:r>
                      <a:endParaRPr lang="en-GB" sz="1100" b="0" i="0" u="none" strike="noStrike" dirty="0">
                        <a:solidFill>
                          <a:srgbClr val="000000"/>
                        </a:solidFill>
                        <a:effectLst/>
                        <a:latin typeface="+mn-lt"/>
                      </a:endParaRPr>
                    </a:p>
                  </a:txBody>
                  <a:tcPr marL="5143" marR="5143" marT="5143" marB="0" anchor="ctr"/>
                </a:tc>
                <a:tc hMerge="1">
                  <a:txBody>
                    <a:bodyPr/>
                    <a:lstStyle/>
                    <a:p>
                      <a:endParaRPr lang="en-US"/>
                    </a:p>
                  </a:txBody>
                  <a:tcPr/>
                </a:tc>
                <a:tc>
                  <a:txBody>
                    <a:bodyPr/>
                    <a:lstStyle/>
                    <a:p>
                      <a:pPr algn="ctr" fontAlgn="b"/>
                      <a:r>
                        <a:rPr lang="en-GB" sz="1100" b="0" i="0" u="none" strike="noStrike" dirty="0">
                          <a:solidFill>
                            <a:srgbClr val="000000"/>
                          </a:solidFill>
                          <a:effectLst/>
                          <a:latin typeface="Calibri" panose="020F0502020204030204" pitchFamily="34" charset="0"/>
                        </a:rPr>
                        <a:t> 1,989 </a:t>
                      </a:r>
                    </a:p>
                  </a:txBody>
                  <a:tcPr marL="9525" marR="9525" marT="9525" marB="0" anchor="ctr"/>
                </a:tc>
                <a:tc>
                  <a:txBody>
                    <a:bodyPr/>
                    <a:lstStyle/>
                    <a:p>
                      <a:pPr algn="ctr" fontAlgn="b"/>
                      <a:r>
                        <a:rPr lang="en-GB" sz="1100" b="0" i="0" u="none" strike="noStrike" dirty="0">
                          <a:solidFill>
                            <a:srgbClr val="000000"/>
                          </a:solidFill>
                          <a:effectLst/>
                          <a:latin typeface="Calibri" panose="020F0502020204030204" pitchFamily="34" charset="0"/>
                        </a:rPr>
                        <a:t> 0</a:t>
                      </a:r>
                    </a:p>
                  </a:txBody>
                  <a:tcPr marL="9525" marR="9525" marT="9525" marB="0" anchor="ct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943121718"/>
                  </a:ext>
                </a:extLst>
              </a:tr>
              <a:tr h="299474">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Contribution to Reserves</a:t>
                      </a:r>
                    </a:p>
                  </a:txBody>
                  <a:tcPr marL="5143" marR="5143" marT="5143" marB="0" anchor="ctr"/>
                </a:tc>
                <a:tc hMerge="1">
                  <a:txBody>
                    <a:bodyPr/>
                    <a:lstStyle/>
                    <a:p>
                      <a:endParaRPr lang="en-US"/>
                    </a:p>
                  </a:txBody>
                  <a:tcPr/>
                </a:tc>
                <a:tc>
                  <a:txBody>
                    <a:bodyPr/>
                    <a:lstStyle/>
                    <a:p>
                      <a:pPr algn="ctr" fontAlgn="b"/>
                      <a:endParaRPr lang="en-GB"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b"/>
                      <a:endParaRPr lang="en-GB"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482763273"/>
                  </a:ext>
                </a:extLst>
              </a:tr>
              <a:tr h="299474">
                <a:tc gridSpan="3">
                  <a:txBody>
                    <a:bodyPr/>
                    <a:lstStyle/>
                    <a:p>
                      <a:pPr marL="0" algn="l" fontAlgn="b">
                        <a:spcBef>
                          <a:spcPts val="0"/>
                        </a:spcBef>
                      </a:pPr>
                      <a:r>
                        <a:rPr lang="en-GB" sz="1100" b="0" i="0" u="none" strike="noStrike" dirty="0">
                          <a:solidFill>
                            <a:srgbClr val="000000"/>
                          </a:solidFill>
                          <a:effectLst/>
                          <a:latin typeface="+mn-lt"/>
                        </a:rPr>
                        <a:t>TOTAL EXPENDITURE</a:t>
                      </a:r>
                    </a:p>
                  </a:txBody>
                  <a:tcPr marL="5143" marR="5143" marT="5143" marB="0" anchor="ctr">
                    <a:solidFill>
                      <a:srgbClr val="00B0F0"/>
                    </a:solidFill>
                  </a:tcPr>
                </a:tc>
                <a:tc hMerge="1">
                  <a:txBody>
                    <a:bodyPr/>
                    <a:lstStyle/>
                    <a:p>
                      <a:endParaRPr lang="en-US"/>
                    </a:p>
                  </a:txBody>
                  <a:tcPr/>
                </a:tc>
                <a:tc hMerge="1">
                  <a:txBody>
                    <a:bodyPr/>
                    <a:lstStyle/>
                    <a:p>
                      <a:endParaRPr lang="en-US"/>
                    </a:p>
                  </a:txBody>
                  <a:tcPr/>
                </a:tc>
                <a:tc>
                  <a:txBody>
                    <a:bodyPr/>
                    <a:lstStyle/>
                    <a:p>
                      <a:pPr marL="0" algn="ctr" fontAlgn="b">
                        <a:spcBef>
                          <a:spcPts val="0"/>
                        </a:spcBef>
                      </a:pPr>
                      <a:r>
                        <a:rPr lang="en-GB" sz="1100" b="0" i="0" u="none" strike="noStrike" dirty="0">
                          <a:solidFill>
                            <a:srgbClr val="000000"/>
                          </a:solidFill>
                          <a:effectLst/>
                          <a:latin typeface="+mn-lt"/>
                        </a:rPr>
                        <a:t>156,548</a:t>
                      </a:r>
                    </a:p>
                  </a:txBody>
                  <a:tcPr marL="5143" marR="5143" marT="5143" marB="0" anchor="ctr">
                    <a:solidFill>
                      <a:srgbClr val="00B0F0"/>
                    </a:solidFill>
                  </a:tcPr>
                </a:tc>
                <a:tc>
                  <a:txBody>
                    <a:bodyPr/>
                    <a:lstStyle/>
                    <a:p>
                      <a:pPr marL="0" algn="ctr" fontAlgn="b">
                        <a:spcBef>
                          <a:spcPts val="0"/>
                        </a:spcBef>
                      </a:pPr>
                      <a:r>
                        <a:rPr lang="en-GB" sz="1100" b="0" i="0" u="none" strike="noStrike" dirty="0">
                          <a:solidFill>
                            <a:srgbClr val="000000"/>
                          </a:solidFill>
                          <a:effectLst/>
                          <a:latin typeface="+mn-lt"/>
                        </a:rPr>
                        <a:t>146,309</a:t>
                      </a:r>
                    </a:p>
                  </a:txBody>
                  <a:tcPr marL="5143" marR="5143" marT="5143" marB="0" anchor="ctr">
                    <a:solidFill>
                      <a:srgbClr val="00B0F0"/>
                    </a:solidFill>
                  </a:tcPr>
                </a:tc>
                <a:tc>
                  <a:txBody>
                    <a:bodyPr/>
                    <a:lstStyle/>
                    <a:p>
                      <a:pPr marL="0" algn="ctr" fontAlgn="ctr">
                        <a:spcBef>
                          <a:spcPts val="0"/>
                        </a:spcBef>
                      </a:pPr>
                      <a:r>
                        <a:rPr lang="en-GB" sz="1100" b="0" i="0" u="none" strike="noStrike" dirty="0">
                          <a:solidFill>
                            <a:srgbClr val="000000"/>
                          </a:solidFill>
                          <a:effectLst/>
                          <a:latin typeface="+mn-lt"/>
                        </a:rPr>
                        <a:t>-7%</a:t>
                      </a:r>
                    </a:p>
                  </a:txBody>
                  <a:tcPr marL="5143" marR="5143" marT="5143" marB="0" anchor="ctr">
                    <a:solidFill>
                      <a:srgbClr val="00B0F0"/>
                    </a:solidFill>
                  </a:tcPr>
                </a:tc>
                <a:extLst>
                  <a:ext uri="{0D108BD9-81ED-4DB2-BD59-A6C34878D82A}">
                    <a16:rowId xmlns:a16="http://schemas.microsoft.com/office/drawing/2014/main" val="3895803297"/>
                  </a:ext>
                </a:extLst>
              </a:tr>
            </a:tbl>
          </a:graphicData>
        </a:graphic>
      </p:graphicFrame>
      <p:sp>
        <p:nvSpPr>
          <p:cNvPr id="8" name="TextBox 7">
            <a:extLst>
              <a:ext uri="{FF2B5EF4-FFF2-40B4-BE49-F238E27FC236}">
                <a16:creationId xmlns:a16="http://schemas.microsoft.com/office/drawing/2014/main" id="{DE867613-7D5A-0246-9CC3-082EA07C3974}"/>
              </a:ext>
            </a:extLst>
          </p:cNvPr>
          <p:cNvSpPr txBox="1"/>
          <p:nvPr/>
        </p:nvSpPr>
        <p:spPr>
          <a:xfrm>
            <a:off x="5850195" y="328955"/>
            <a:ext cx="5987844" cy="5093702"/>
          </a:xfrm>
          <a:prstGeom prst="rect">
            <a:avLst/>
          </a:prstGeom>
          <a:noFill/>
        </p:spPr>
        <p:txBody>
          <a:bodyPr wrap="square" rtlCol="0">
            <a:spAutoFit/>
          </a:bodyPr>
          <a:lstStyle/>
          <a:p>
            <a:r>
              <a:rPr lang="en-GB" sz="1100" dirty="0"/>
              <a:t>All figures are estimates based off various schedules and customer bills provided by RMG.</a:t>
            </a:r>
          </a:p>
          <a:p>
            <a:r>
              <a:rPr lang="en-GB" sz="1100" dirty="0"/>
              <a:t> </a:t>
            </a:r>
          </a:p>
          <a:p>
            <a:r>
              <a:rPr lang="en-GB" sz="1100" b="1" dirty="0"/>
              <a:t>Expenditure</a:t>
            </a:r>
            <a:endParaRPr lang="en-GB" sz="1100" dirty="0"/>
          </a:p>
          <a:p>
            <a:pPr>
              <a:spcBef>
                <a:spcPts val="600"/>
              </a:spcBef>
            </a:pPr>
            <a:r>
              <a:rPr lang="en-GB" sz="1100" dirty="0"/>
              <a:t>Overall expenditure decreased slightly from prior year, from £157k to £146k, a 9k/7% increase.  Changes in expenditure on a line item basis are as follows:-</a:t>
            </a:r>
          </a:p>
          <a:p>
            <a:pPr marL="171450" indent="-171450">
              <a:spcBef>
                <a:spcPts val="600"/>
              </a:spcBef>
              <a:buFont typeface="Arial" panose="020B0604020202020204" pitchFamily="34" charset="0"/>
              <a:buChar char="•"/>
            </a:pPr>
            <a:r>
              <a:rPr lang="en-GB" sz="1100" dirty="0"/>
              <a:t>Grounds Maintenance, including the main monthly maintenance expenditure, increased by £3k. This is mainly due to an increase in the monthly maintenance cost from c. £6.3k per month in to £6.5k per month.</a:t>
            </a:r>
          </a:p>
          <a:p>
            <a:pPr marL="171450" indent="-171450">
              <a:spcBef>
                <a:spcPts val="600"/>
              </a:spcBef>
              <a:buFont typeface="Arial" panose="020B0604020202020204" pitchFamily="34" charset="0"/>
              <a:buChar char="•"/>
            </a:pPr>
            <a:r>
              <a:rPr lang="en-GB" sz="1100" dirty="0"/>
              <a:t>The increase in Management fees of £3k is due to reversal of a £1,800 credit incorrectly applied in 2019, alongside an increase in fees per household/per quarter from £13.21 to £13.60.  This fee increase was not included in budgets approved by WRA and was not communicated to residents. This is under dispute with RMG.</a:t>
            </a:r>
          </a:p>
          <a:p>
            <a:pPr marL="171450" indent="-171450">
              <a:spcBef>
                <a:spcPts val="600"/>
              </a:spcBef>
              <a:buFont typeface="Arial" panose="020B0604020202020204" pitchFamily="34" charset="0"/>
              <a:buChar char="•"/>
            </a:pPr>
            <a:r>
              <a:rPr lang="en-GB" sz="1100" dirty="0"/>
              <a:t>Winter expenses increased from £2.8k to £7k.  Root One visited the estate to grit on 13 occasions in December/January at a cost of £350 per visit, plus the cost of salt.</a:t>
            </a:r>
          </a:p>
          <a:p>
            <a:pPr marL="171450" indent="-171450">
              <a:spcBef>
                <a:spcPts val="600"/>
              </a:spcBef>
              <a:buFont typeface="Arial" panose="020B0604020202020204" pitchFamily="34" charset="0"/>
              <a:buChar char="•"/>
            </a:pPr>
            <a:r>
              <a:rPr lang="en-GB" sz="1100" dirty="0"/>
              <a:t>These increases were offset by a reduction in General repairs expenses which decreased from £22.8k to £3.5K due non recurring expenditure on stairs in 2019/20 not required in 2021.</a:t>
            </a:r>
          </a:p>
          <a:p>
            <a:pPr marL="171450" indent="-171450">
              <a:spcBef>
                <a:spcPts val="600"/>
              </a:spcBef>
              <a:buFont typeface="Arial" panose="020B0604020202020204" pitchFamily="34" charset="0"/>
              <a:buChar char="•"/>
            </a:pPr>
            <a:r>
              <a:rPr lang="en-GB" sz="1100" dirty="0"/>
              <a:t>The decrease in public liability insurance cost is due to  a single year charge in 2021 (2 years fees were paid in 2020).</a:t>
            </a:r>
          </a:p>
          <a:p>
            <a:pPr>
              <a:spcBef>
                <a:spcPts val="600"/>
              </a:spcBef>
            </a:pPr>
            <a:endParaRPr lang="en-GB" sz="1100" dirty="0"/>
          </a:p>
          <a:p>
            <a:r>
              <a:rPr lang="en-GB" sz="1100" b="1" dirty="0"/>
              <a:t>Income</a:t>
            </a:r>
            <a:endParaRPr lang="en-GB" sz="1100" dirty="0"/>
          </a:p>
          <a:p>
            <a:r>
              <a:rPr lang="en-GB" sz="1100" dirty="0"/>
              <a:t>No information relating to income has been provided by RMG.  Final customer invoices have not been received so it is impossible to estimate the total income received.</a:t>
            </a:r>
          </a:p>
          <a:p>
            <a:endParaRPr lang="en-GB" sz="1000" dirty="0"/>
          </a:p>
          <a:p>
            <a:endParaRPr lang="en-GB" sz="1000" dirty="0"/>
          </a:p>
          <a:p>
            <a:endParaRPr lang="en-GB" sz="1000" dirty="0"/>
          </a:p>
          <a:p>
            <a:endParaRPr lang="en-US" dirty="0"/>
          </a:p>
        </p:txBody>
      </p:sp>
    </p:spTree>
    <p:extLst>
      <p:ext uri="{BB962C8B-B14F-4D97-AF65-F5344CB8AC3E}">
        <p14:creationId xmlns:p14="http://schemas.microsoft.com/office/powerpoint/2010/main" val="764109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EDF6E609-E037-2942-9879-429765013064}"/>
              </a:ext>
            </a:extLst>
          </p:cNvPr>
          <p:cNvGraphicFramePr>
            <a:graphicFrameLocks/>
          </p:cNvGraphicFramePr>
          <p:nvPr>
            <p:extLst>
              <p:ext uri="{D42A27DB-BD31-4B8C-83A1-F6EECF244321}">
                <p14:modId xmlns:p14="http://schemas.microsoft.com/office/powerpoint/2010/main" val="138002918"/>
              </p:ext>
            </p:extLst>
          </p:nvPr>
        </p:nvGraphicFramePr>
        <p:xfrm>
          <a:off x="482600" y="228600"/>
          <a:ext cx="11417300" cy="64643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16088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DE867613-7D5A-0246-9CC3-082EA07C3974}"/>
              </a:ext>
            </a:extLst>
          </p:cNvPr>
          <p:cNvSpPr txBox="1"/>
          <p:nvPr/>
        </p:nvSpPr>
        <p:spPr>
          <a:xfrm>
            <a:off x="317164" y="3051170"/>
            <a:ext cx="5555059" cy="3477875"/>
          </a:xfrm>
          <a:prstGeom prst="rect">
            <a:avLst/>
          </a:prstGeom>
          <a:noFill/>
        </p:spPr>
        <p:txBody>
          <a:bodyPr wrap="square" rtlCol="0">
            <a:spAutoFit/>
          </a:bodyPr>
          <a:lstStyle/>
          <a:p>
            <a:r>
              <a:rPr lang="en-GB" sz="1000" b="1" dirty="0"/>
              <a:t>Debtors</a:t>
            </a:r>
            <a:endParaRPr lang="en-GB" sz="1000" dirty="0"/>
          </a:p>
          <a:p>
            <a:r>
              <a:rPr lang="en-GB" sz="1000" dirty="0"/>
              <a:t>Resident debtors decreased to £10k (2018 - £17k). A reduction of £7k (40%) from the prior year figure.</a:t>
            </a:r>
          </a:p>
          <a:p>
            <a:endParaRPr lang="en-GB" sz="1000" dirty="0"/>
          </a:p>
          <a:p>
            <a:r>
              <a:rPr lang="en-GB" sz="1000" b="1" dirty="0"/>
              <a:t>Sundry Debtors </a:t>
            </a:r>
            <a:r>
              <a:rPr lang="en-GB" sz="1000" b="1" dirty="0">
                <a:solidFill>
                  <a:srgbClr val="FF0000"/>
                </a:solidFill>
              </a:rPr>
              <a:t>– Unable to validate</a:t>
            </a:r>
          </a:p>
          <a:p>
            <a:r>
              <a:rPr lang="en-GB" sz="1000" dirty="0"/>
              <a:t>RMG reported no change in Sundry Debtors, remaining static at £10,377.  RMG advised this debt is made up as follows:-</a:t>
            </a:r>
          </a:p>
          <a:p>
            <a:pPr marL="171450" indent="-171450">
              <a:buFont typeface="Arial" panose="020B0604020202020204" pitchFamily="34" charset="0"/>
              <a:buChar char="•"/>
            </a:pPr>
            <a:r>
              <a:rPr lang="en-GB" sz="1000" dirty="0"/>
              <a:t>£4,050 credit note for 4 Christmas Trees – these were charged (and paid for) in December 2017, with a Credit Note raised in April 2018.  As the tress had already been paid for, a debtor was created (money now owed to Woodilee)</a:t>
            </a:r>
          </a:p>
          <a:p>
            <a:pPr marL="171450" indent="-171450">
              <a:buFont typeface="Arial" panose="020B0604020202020204" pitchFamily="34" charset="0"/>
              <a:buChar char="•"/>
            </a:pPr>
            <a:r>
              <a:rPr lang="en-GB" sz="1000" dirty="0"/>
              <a:t>£3,000 credit note for Culvert Works.  In February 2018 Woodilee paid £3,000 to Root One for work to repair culverts.  This should have been paid for by the Consortium not Woodilee.  A credit note was raised in April 2018 and a debtor created (money owed from the Consortium to Woodilee).  This debtor is required due to errors by RMG paying Root One for work from Woodilee funds incorrectly.</a:t>
            </a:r>
          </a:p>
          <a:p>
            <a:pPr marL="171450" indent="-171450">
              <a:buFont typeface="Arial" panose="020B0604020202020204" pitchFamily="34" charset="0"/>
              <a:buChar char="•"/>
            </a:pPr>
            <a:r>
              <a:rPr lang="en-GB" sz="1000" dirty="0"/>
              <a:t>£1,527 credit note for Management Fees.  During review of the 2017/18 accounts it was identified residents had been overcharged management fees.  A £1,527 credit note (money owed by RMG to Woodilee) was created for this overcharge.</a:t>
            </a:r>
          </a:p>
          <a:p>
            <a:pPr marL="171450" indent="-171450">
              <a:buFont typeface="Arial" panose="020B0604020202020204" pitchFamily="34" charset="0"/>
              <a:buChar char="•"/>
            </a:pPr>
            <a:r>
              <a:rPr lang="en-GB" sz="1000" dirty="0"/>
              <a:t>£1,800 credit note – Goodwill.  Due to problems with RMG performance through 2017/18, RMG agreed to refund £1,800 of the management fee charged to residents. This was credited to income in 2017/18 resulting in a debtor being raised – RMG owe money to Woodilee.</a:t>
            </a:r>
          </a:p>
          <a:p>
            <a:pPr marL="171450" indent="-171450">
              <a:buFont typeface="Arial" panose="020B0604020202020204" pitchFamily="34" charset="0"/>
              <a:buChar char="•"/>
            </a:pPr>
            <a:endParaRPr lang="en-GB" sz="1000" dirty="0"/>
          </a:p>
          <a:p>
            <a:r>
              <a:rPr lang="en-GB" sz="1000" dirty="0"/>
              <a:t>None of these debts were repaid in 2018/19. It is unclear what action was taken by RMG to chase payment of these debts, which were all at least 12 months old as of 30</a:t>
            </a:r>
            <a:r>
              <a:rPr lang="en-GB" sz="1000" baseline="30000" dirty="0"/>
              <a:t>th</a:t>
            </a:r>
            <a:r>
              <a:rPr lang="en-GB" sz="1000" dirty="0"/>
              <a:t> April 2019.</a:t>
            </a:r>
          </a:p>
        </p:txBody>
      </p:sp>
      <p:graphicFrame>
        <p:nvGraphicFramePr>
          <p:cNvPr id="4" name="Table 6">
            <a:extLst>
              <a:ext uri="{FF2B5EF4-FFF2-40B4-BE49-F238E27FC236}">
                <a16:creationId xmlns:a16="http://schemas.microsoft.com/office/drawing/2014/main" id="{690668A3-2F6C-1C49-A3C1-DFCBB48E4B12}"/>
              </a:ext>
            </a:extLst>
          </p:cNvPr>
          <p:cNvGraphicFramePr>
            <a:graphicFrameLocks noGrp="1"/>
          </p:cNvGraphicFramePr>
          <p:nvPr>
            <p:extLst>
              <p:ext uri="{D42A27DB-BD31-4B8C-83A1-F6EECF244321}">
                <p14:modId xmlns:p14="http://schemas.microsoft.com/office/powerpoint/2010/main" val="3794967136"/>
              </p:ext>
            </p:extLst>
          </p:nvPr>
        </p:nvGraphicFramePr>
        <p:xfrm>
          <a:off x="526994" y="328955"/>
          <a:ext cx="5121453" cy="2504848"/>
        </p:xfrm>
        <a:graphic>
          <a:graphicData uri="http://schemas.openxmlformats.org/drawingml/2006/table">
            <a:tbl>
              <a:tblPr firstRow="1" bandRow="1">
                <a:tableStyleId>{5C22544A-7EE6-4342-B048-85BDC9FD1C3A}</a:tableStyleId>
              </a:tblPr>
              <a:tblGrid>
                <a:gridCol w="213404">
                  <a:extLst>
                    <a:ext uri="{9D8B030D-6E8A-4147-A177-3AD203B41FA5}">
                      <a16:colId xmlns:a16="http://schemas.microsoft.com/office/drawing/2014/main" val="2338627855"/>
                    </a:ext>
                  </a:extLst>
                </a:gridCol>
                <a:gridCol w="824049">
                  <a:extLst>
                    <a:ext uri="{9D8B030D-6E8A-4147-A177-3AD203B41FA5}">
                      <a16:colId xmlns:a16="http://schemas.microsoft.com/office/drawing/2014/main" val="771584572"/>
                    </a:ext>
                  </a:extLst>
                </a:gridCol>
                <a:gridCol w="1192983">
                  <a:extLst>
                    <a:ext uri="{9D8B030D-6E8A-4147-A177-3AD203B41FA5}">
                      <a16:colId xmlns:a16="http://schemas.microsoft.com/office/drawing/2014/main" val="3748411543"/>
                    </a:ext>
                  </a:extLst>
                </a:gridCol>
                <a:gridCol w="997343">
                  <a:extLst>
                    <a:ext uri="{9D8B030D-6E8A-4147-A177-3AD203B41FA5}">
                      <a16:colId xmlns:a16="http://schemas.microsoft.com/office/drawing/2014/main" val="3625999421"/>
                    </a:ext>
                  </a:extLst>
                </a:gridCol>
                <a:gridCol w="876453">
                  <a:extLst>
                    <a:ext uri="{9D8B030D-6E8A-4147-A177-3AD203B41FA5}">
                      <a16:colId xmlns:a16="http://schemas.microsoft.com/office/drawing/2014/main" val="3500129182"/>
                    </a:ext>
                  </a:extLst>
                </a:gridCol>
                <a:gridCol w="1017221">
                  <a:extLst>
                    <a:ext uri="{9D8B030D-6E8A-4147-A177-3AD203B41FA5}">
                      <a16:colId xmlns:a16="http://schemas.microsoft.com/office/drawing/2014/main" val="1260484493"/>
                    </a:ext>
                  </a:extLst>
                </a:gridCol>
              </a:tblGrid>
              <a:tr h="205481">
                <a:tc gridSpan="2">
                  <a:txBody>
                    <a:bodyPr/>
                    <a:lstStyle/>
                    <a:p>
                      <a:pPr algn="l" fontAlgn="b"/>
                      <a:endParaRPr lang="en-GB" sz="1100" b="0" i="0" u="none" strike="noStrike" dirty="0">
                        <a:solidFill>
                          <a:srgbClr val="000000"/>
                        </a:solidFill>
                        <a:effectLst/>
                        <a:latin typeface="Calibri" panose="020F0502020204030204" pitchFamily="34" charset="0"/>
                      </a:endParaRPr>
                    </a:p>
                  </a:txBody>
                  <a:tcPr marL="5143" marR="5143" marT="5143"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hMerge="1">
                  <a:txBody>
                    <a:bodyPr/>
                    <a:lstStyle/>
                    <a:p>
                      <a:pPr algn="l" fontAlgn="b"/>
                      <a:endParaRPr lang="en-GB" sz="600" b="0" i="0" u="none" strike="noStrike" dirty="0">
                        <a:solidFill>
                          <a:srgbClr val="000000"/>
                        </a:solidFill>
                        <a:effectLst/>
                        <a:latin typeface="Calibri" panose="020F0502020204030204" pitchFamily="34" charset="0"/>
                      </a:endParaRPr>
                    </a:p>
                  </a:txBody>
                  <a:tcPr marL="5143" marR="5143" marT="5143"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5143" marR="5143" marT="5143" marB="0" anchor="b">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tc>
                  <a:txBody>
                    <a:bodyPr/>
                    <a:lstStyle/>
                    <a:p>
                      <a:pPr algn="ctr" fontAlgn="b"/>
                      <a:r>
                        <a:rPr lang="en-GB" sz="1100" b="1" u="none" strike="noStrike" dirty="0">
                          <a:solidFill>
                            <a:schemeClr val="bg1"/>
                          </a:solidFill>
                          <a:effectLst/>
                        </a:rPr>
                        <a:t>2017/18</a:t>
                      </a:r>
                      <a:endParaRPr lang="en-GB" sz="1100" b="1" i="0" u="none" strike="noStrike" dirty="0">
                        <a:solidFill>
                          <a:schemeClr val="bg1"/>
                        </a:solidFill>
                        <a:effectLst/>
                        <a:latin typeface="Calibri" panose="020F0502020204030204" pitchFamily="34" charset="0"/>
                      </a:endParaRPr>
                    </a:p>
                  </a:txBody>
                  <a:tcPr marL="5143" marR="5143" marT="5143" marB="0" anchor="ctr">
                    <a:lnL w="12700" cmpd="sng">
                      <a:noFill/>
                    </a:lnL>
                  </a:tcPr>
                </a:tc>
                <a:tc>
                  <a:txBody>
                    <a:bodyPr/>
                    <a:lstStyle/>
                    <a:p>
                      <a:pPr algn="ctr" fontAlgn="b"/>
                      <a:r>
                        <a:rPr lang="en-GB" sz="1100" b="1" u="none" strike="noStrike" dirty="0">
                          <a:solidFill>
                            <a:schemeClr val="bg1"/>
                          </a:solidFill>
                          <a:effectLst/>
                        </a:rPr>
                        <a:t>2018/19</a:t>
                      </a:r>
                      <a:endParaRPr lang="en-GB" sz="1100" b="1" i="0" u="none" strike="noStrike" dirty="0">
                        <a:solidFill>
                          <a:schemeClr val="bg1"/>
                        </a:solidFill>
                        <a:effectLst/>
                        <a:latin typeface="Calibri" panose="020F0502020204030204" pitchFamily="34" charset="0"/>
                      </a:endParaRPr>
                    </a:p>
                  </a:txBody>
                  <a:tcPr marL="5143" marR="5143" marT="5143" marB="0" anchor="ctr"/>
                </a:tc>
                <a:tc>
                  <a:txBody>
                    <a:bodyPr/>
                    <a:lstStyle/>
                    <a:p>
                      <a:pPr algn="ctr" fontAlgn="ctr"/>
                      <a:r>
                        <a:rPr lang="en-GB" sz="1100" b="1" u="none" strike="noStrike" dirty="0">
                          <a:solidFill>
                            <a:schemeClr val="bg1"/>
                          </a:solidFill>
                          <a:effectLst/>
                        </a:rPr>
                        <a:t>% Change</a:t>
                      </a:r>
                      <a:endParaRPr lang="en-GB" sz="1100" b="1" i="0" u="none" strike="noStrike" dirty="0">
                        <a:solidFill>
                          <a:schemeClr val="bg1"/>
                        </a:solidFill>
                        <a:effectLst/>
                        <a:latin typeface="Calibri" panose="020F0502020204030204" pitchFamily="34" charset="0"/>
                      </a:endParaRPr>
                    </a:p>
                  </a:txBody>
                  <a:tcPr marL="5143" marR="5143" marT="5143" marB="0" anchor="ctr"/>
                </a:tc>
                <a:extLst>
                  <a:ext uri="{0D108BD9-81ED-4DB2-BD59-A6C34878D82A}">
                    <a16:rowId xmlns:a16="http://schemas.microsoft.com/office/drawing/2014/main" val="1020800957"/>
                  </a:ext>
                </a:extLst>
              </a:tr>
              <a:tr h="205481">
                <a:tc gridSpan="3">
                  <a:txBody>
                    <a:bodyPr/>
                    <a:lstStyle/>
                    <a:p>
                      <a:pPr marL="0" algn="l" fontAlgn="b">
                        <a:spcBef>
                          <a:spcPts val="0"/>
                        </a:spcBef>
                      </a:pPr>
                      <a:r>
                        <a:rPr lang="en-GB" sz="1100" b="1" i="0" u="none" strike="noStrike" dirty="0">
                          <a:solidFill>
                            <a:srgbClr val="000000"/>
                          </a:solidFill>
                          <a:effectLst/>
                          <a:latin typeface="+mn-lt"/>
                        </a:rPr>
                        <a:t>Assets</a:t>
                      </a:r>
                    </a:p>
                  </a:txBody>
                  <a:tcPr marL="5143" marR="5143" marT="5143" marB="0" anchor="b">
                    <a:lnT w="38100" cmpd="sng">
                      <a:noFill/>
                    </a:lnT>
                  </a:tcPr>
                </a:tc>
                <a:tc hMerge="1">
                  <a:txBody>
                    <a:bodyPr/>
                    <a:lstStyle/>
                    <a:p>
                      <a:endParaRPr lang="en-US"/>
                    </a:p>
                  </a:txBody>
                  <a:tcPr/>
                </a:tc>
                <a:tc hMerge="1">
                  <a:txBody>
                    <a:bodyPr/>
                    <a:lstStyle/>
                    <a:p>
                      <a:endParaRPr lang="en-US"/>
                    </a:p>
                  </a:txBody>
                  <a:tcPr>
                    <a:lnT w="38100" cmpd="sng">
                      <a:noFill/>
                    </a:lnT>
                  </a:tcPr>
                </a:tc>
                <a:tc>
                  <a:txBody>
                    <a:bodyPr/>
                    <a:lstStyle/>
                    <a:p>
                      <a:pPr marL="0" algn="ctr" fontAlgn="b">
                        <a:spcBef>
                          <a:spcPts val="0"/>
                        </a:spcBef>
                      </a:pPr>
                      <a:endParaRPr lang="en-GB" sz="1100" b="0" i="0" u="none" strike="noStrike" dirty="0">
                        <a:solidFill>
                          <a:srgbClr val="000000"/>
                        </a:solidFill>
                        <a:effectLst/>
                        <a:latin typeface="+mn-lt"/>
                      </a:endParaRPr>
                    </a:p>
                  </a:txBody>
                  <a:tcPr marL="5143" marR="5143" marT="5143" marB="0" anchor="ctr"/>
                </a:tc>
                <a:tc>
                  <a:txBody>
                    <a:bodyPr/>
                    <a:lstStyle/>
                    <a:p>
                      <a:pPr marL="0" algn="ctr" fontAlgn="b">
                        <a:spcBef>
                          <a:spcPts val="0"/>
                        </a:spcBef>
                      </a:pPr>
                      <a:endParaRPr lang="en-GB" sz="1100" b="0" i="0" u="none" strike="noStrike" dirty="0">
                        <a:solidFill>
                          <a:srgbClr val="000000"/>
                        </a:solidFill>
                        <a:effectLst/>
                        <a:latin typeface="+mn-lt"/>
                      </a:endParaRPr>
                    </a:p>
                  </a:txBody>
                  <a:tcPr marL="5143" marR="5143" marT="5143" marB="0" anchor="ctr"/>
                </a:tc>
                <a:tc>
                  <a:txBody>
                    <a:bodyPr/>
                    <a:lstStyle/>
                    <a:p>
                      <a:pPr marL="0" algn="ctr" fontAlgn="ctr">
                        <a:spcBef>
                          <a:spcPts val="0"/>
                        </a:spcBef>
                      </a:pPr>
                      <a:endParaRPr lang="en-GB" sz="1100" b="0" i="0" u="none" strike="noStrike">
                        <a:solidFill>
                          <a:srgbClr val="000000"/>
                        </a:solidFill>
                        <a:effectLst/>
                        <a:latin typeface="+mn-lt"/>
                      </a:endParaRPr>
                    </a:p>
                  </a:txBody>
                  <a:tcPr marL="5143" marR="5143" marT="5143" marB="0" anchor="ctr"/>
                </a:tc>
                <a:extLst>
                  <a:ext uri="{0D108BD9-81ED-4DB2-BD59-A6C34878D82A}">
                    <a16:rowId xmlns:a16="http://schemas.microsoft.com/office/drawing/2014/main" val="1262310712"/>
                  </a:ext>
                </a:extLst>
              </a:tr>
              <a:tr h="302074">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u="none" strike="noStrike" dirty="0">
                          <a:solidFill>
                            <a:srgbClr val="000000"/>
                          </a:solidFill>
                          <a:effectLst/>
                          <a:latin typeface="+mn-lt"/>
                        </a:rPr>
                        <a:t>Service Charges Owned by Tenants</a:t>
                      </a:r>
                      <a:endParaRPr lang="en-GB" sz="1100" b="0" i="0" u="none" strike="noStrike" dirty="0">
                        <a:solidFill>
                          <a:srgbClr val="000000"/>
                        </a:solidFill>
                        <a:effectLst/>
                        <a:latin typeface="+mn-lt"/>
                      </a:endParaRPr>
                    </a:p>
                  </a:txBody>
                  <a:tcPr marL="5143" marR="5143" marT="5143" marB="0" anchor="ctr"/>
                </a:tc>
                <a:tc hMerge="1">
                  <a:txBody>
                    <a:bodyPr/>
                    <a:lstStyle/>
                    <a:p>
                      <a:pPr algn="l" fontAlgn="b"/>
                      <a:r>
                        <a:rPr lang="en-GB" sz="1200" b="0" u="none" strike="noStrike" dirty="0" err="1">
                          <a:solidFill>
                            <a:srgbClr val="000000"/>
                          </a:solidFill>
                          <a:effectLst/>
                          <a:latin typeface="+mn-lt"/>
                        </a:rPr>
                        <a:t>Drainange</a:t>
                      </a:r>
                      <a:r>
                        <a:rPr lang="en-GB" sz="1200" b="0" u="none" strike="noStrike" dirty="0">
                          <a:solidFill>
                            <a:srgbClr val="000000"/>
                          </a:solidFill>
                          <a:effectLst/>
                          <a:latin typeface="+mn-lt"/>
                        </a:rPr>
                        <a:t>, Guttering and sewerage</a:t>
                      </a:r>
                      <a:endParaRPr lang="en-GB" sz="1200" b="0" i="0" u="none" strike="noStrike" dirty="0">
                        <a:solidFill>
                          <a:srgbClr val="000000"/>
                        </a:solidFill>
                        <a:effectLst/>
                        <a:latin typeface="+mn-lt"/>
                      </a:endParaRPr>
                    </a:p>
                  </a:txBody>
                  <a:tcPr marL="5143" marR="5143" marT="5143" marB="0" anchor="b"/>
                </a:tc>
                <a:tc>
                  <a:txBody>
                    <a:bodyPr/>
                    <a:lstStyle/>
                    <a:p>
                      <a:pPr marL="0" algn="ctr" fontAlgn="b">
                        <a:spcBef>
                          <a:spcPts val="0"/>
                        </a:spcBef>
                      </a:pPr>
                      <a:r>
                        <a:rPr lang="en-GB" sz="1100" b="0" i="0" u="none" strike="noStrike" dirty="0">
                          <a:solidFill>
                            <a:srgbClr val="000000"/>
                          </a:solidFill>
                          <a:effectLst/>
                          <a:latin typeface="+mn-lt"/>
                        </a:rPr>
                        <a:t>17,053</a:t>
                      </a:r>
                    </a:p>
                  </a:txBody>
                  <a:tcPr marL="5143" marR="5143" marT="5143" marB="0" anchor="ctr"/>
                </a:tc>
                <a:tc>
                  <a:txBody>
                    <a:bodyPr/>
                    <a:lstStyle/>
                    <a:p>
                      <a:pPr marL="0" algn="ctr" fontAlgn="b">
                        <a:spcBef>
                          <a:spcPts val="0"/>
                        </a:spcBef>
                      </a:pPr>
                      <a:r>
                        <a:rPr lang="en-GB" sz="1100" b="0" i="0" u="none" strike="noStrike" dirty="0">
                          <a:solidFill>
                            <a:srgbClr val="000000"/>
                          </a:solidFill>
                          <a:effectLst/>
                          <a:latin typeface="+mn-lt"/>
                        </a:rPr>
                        <a:t>10,156</a:t>
                      </a:r>
                    </a:p>
                  </a:txBody>
                  <a:tcPr marL="5143" marR="5143" marT="5143" marB="0" anchor="ctr"/>
                </a:tc>
                <a:tc>
                  <a:txBody>
                    <a:bodyPr/>
                    <a:lstStyle/>
                    <a:p>
                      <a:pPr marL="0" algn="ctr" fontAlgn="ctr">
                        <a:spcBef>
                          <a:spcPts val="0"/>
                        </a:spcBef>
                      </a:pPr>
                      <a:r>
                        <a:rPr lang="en-GB" sz="1100" b="0" i="0" u="none" strike="noStrike" dirty="0">
                          <a:solidFill>
                            <a:srgbClr val="000000"/>
                          </a:solidFill>
                          <a:effectLst/>
                          <a:latin typeface="+mn-lt"/>
                        </a:rPr>
                        <a:t>-40%</a:t>
                      </a:r>
                    </a:p>
                  </a:txBody>
                  <a:tcPr marL="5143" marR="5143" marT="5143" marB="0" anchor="ctr"/>
                </a:tc>
                <a:extLst>
                  <a:ext uri="{0D108BD9-81ED-4DB2-BD59-A6C34878D82A}">
                    <a16:rowId xmlns:a16="http://schemas.microsoft.com/office/drawing/2014/main" val="2222111220"/>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Sundry Debtors</a:t>
                      </a:r>
                    </a:p>
                  </a:txBody>
                  <a:tcPr marL="5143" marR="5143" marT="5143" marB="0" anchor="ctr"/>
                </a:tc>
                <a:tc hMerge="1">
                  <a:txBody>
                    <a:bodyPr/>
                    <a:lstStyle/>
                    <a:p>
                      <a:pPr algn="l" fontAlgn="b"/>
                      <a:r>
                        <a:rPr lang="en-GB" sz="1200" b="0" u="none" strike="noStrike" dirty="0">
                          <a:solidFill>
                            <a:srgbClr val="000000"/>
                          </a:solidFill>
                          <a:effectLst/>
                          <a:latin typeface="+mn-lt"/>
                        </a:rPr>
                        <a:t>Playground Costs</a:t>
                      </a:r>
                      <a:endParaRPr lang="en-GB" sz="1200" b="0" i="0" u="none" strike="noStrike" dirty="0">
                        <a:solidFill>
                          <a:srgbClr val="000000"/>
                        </a:solidFill>
                        <a:effectLst/>
                        <a:latin typeface="+mn-lt"/>
                      </a:endParaRPr>
                    </a:p>
                  </a:txBody>
                  <a:tcPr marL="5143" marR="5143" marT="5143" marB="0" anchor="b"/>
                </a:tc>
                <a:tc>
                  <a:txBody>
                    <a:bodyPr/>
                    <a:lstStyle/>
                    <a:p>
                      <a:pPr marL="0" algn="ctr" fontAlgn="b">
                        <a:spcBef>
                          <a:spcPts val="0"/>
                        </a:spcBef>
                      </a:pPr>
                      <a:r>
                        <a:rPr lang="en-GB" sz="1100" b="0" i="0" u="none" strike="noStrike" dirty="0">
                          <a:solidFill>
                            <a:srgbClr val="000000"/>
                          </a:solidFill>
                          <a:effectLst/>
                          <a:latin typeface="+mn-lt"/>
                        </a:rPr>
                        <a:t>10,377</a:t>
                      </a:r>
                    </a:p>
                  </a:txBody>
                  <a:tcPr marL="5143" marR="5143" marT="5143" marB="0" anchor="ctr"/>
                </a:tc>
                <a:tc>
                  <a:txBody>
                    <a:bodyPr/>
                    <a:lstStyle/>
                    <a:p>
                      <a:pPr marL="0" algn="ctr" fontAlgn="b">
                        <a:spcBef>
                          <a:spcPts val="0"/>
                        </a:spcBef>
                      </a:pPr>
                      <a:r>
                        <a:rPr lang="en-GB" sz="1100" b="0" i="1" u="none" strike="noStrike" dirty="0">
                          <a:solidFill>
                            <a:srgbClr val="FF0000"/>
                          </a:solidFill>
                          <a:effectLst/>
                          <a:latin typeface="+mn-lt"/>
                        </a:rPr>
                        <a:t>10,377</a:t>
                      </a:r>
                    </a:p>
                  </a:txBody>
                  <a:tcPr marL="5143" marR="5143" marT="5143" marB="0" anchor="ctr"/>
                </a:tc>
                <a:tc>
                  <a:txBody>
                    <a:bodyPr/>
                    <a:lstStyle/>
                    <a:p>
                      <a:pPr marL="0" algn="ctr" fontAlgn="ctr">
                        <a:spcBef>
                          <a:spcPts val="0"/>
                        </a:spcBef>
                      </a:pPr>
                      <a:r>
                        <a:rPr lang="en-GB" sz="1100" b="0" i="0" u="none" strike="noStrike" dirty="0">
                          <a:solidFill>
                            <a:srgbClr val="000000"/>
                          </a:solidFill>
                          <a:effectLst/>
                          <a:latin typeface="+mn-lt"/>
                        </a:rPr>
                        <a:t>-</a:t>
                      </a:r>
                    </a:p>
                  </a:txBody>
                  <a:tcPr marL="5143" marR="5143" marT="5143" marB="0" anchor="ctr"/>
                </a:tc>
                <a:extLst>
                  <a:ext uri="{0D108BD9-81ED-4DB2-BD59-A6C34878D82A}">
                    <a16:rowId xmlns:a16="http://schemas.microsoft.com/office/drawing/2014/main" val="3531213527"/>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Cash</a:t>
                      </a:r>
                    </a:p>
                  </a:txBody>
                  <a:tcPr marL="5143" marR="5143" marT="5143" marB="0" anchor="ctr"/>
                </a:tc>
                <a:tc hMerge="1">
                  <a:txBody>
                    <a:bodyPr/>
                    <a:lstStyle/>
                    <a:p>
                      <a:pPr algn="l" fontAlgn="b"/>
                      <a:r>
                        <a:rPr lang="en-GB" sz="1200" b="0" u="none" strike="noStrike" dirty="0">
                          <a:solidFill>
                            <a:srgbClr val="000000"/>
                          </a:solidFill>
                          <a:effectLst/>
                          <a:latin typeface="+mn-lt"/>
                        </a:rPr>
                        <a:t>Refuse Collection</a:t>
                      </a:r>
                      <a:endParaRPr lang="en-GB" sz="1200" b="0" i="0" u="none" strike="noStrike" dirty="0">
                        <a:solidFill>
                          <a:srgbClr val="000000"/>
                        </a:solidFill>
                        <a:effectLst/>
                        <a:latin typeface="+mn-lt"/>
                      </a:endParaRPr>
                    </a:p>
                  </a:txBody>
                  <a:tcPr marL="5143" marR="5143" marT="5143" marB="0" anchor="b"/>
                </a:tc>
                <a:tc>
                  <a:txBody>
                    <a:bodyPr/>
                    <a:lstStyle/>
                    <a:p>
                      <a:pPr marL="0" algn="ctr" fontAlgn="b">
                        <a:spcBef>
                          <a:spcPts val="0"/>
                        </a:spcBef>
                      </a:pPr>
                      <a:r>
                        <a:rPr lang="en-GB" sz="1100" b="0" i="0" u="none" strike="noStrike" dirty="0">
                          <a:solidFill>
                            <a:srgbClr val="000000"/>
                          </a:solidFill>
                          <a:effectLst/>
                          <a:latin typeface="+mn-lt"/>
                        </a:rPr>
                        <a:t>54,708</a:t>
                      </a:r>
                    </a:p>
                  </a:txBody>
                  <a:tcPr marL="5143" marR="5143" marT="5143" marB="0" anchor="ctr"/>
                </a:tc>
                <a:tc>
                  <a:txBody>
                    <a:bodyPr/>
                    <a:lstStyle/>
                    <a:p>
                      <a:pPr marL="0" algn="ctr" fontAlgn="b">
                        <a:spcBef>
                          <a:spcPts val="0"/>
                        </a:spcBef>
                      </a:pPr>
                      <a:r>
                        <a:rPr lang="en-GB" sz="1100" b="0" i="1" u="none" strike="noStrike" dirty="0">
                          <a:solidFill>
                            <a:srgbClr val="FF0000"/>
                          </a:solidFill>
                          <a:effectLst/>
                          <a:latin typeface="+mn-lt"/>
                        </a:rPr>
                        <a:t>87,260</a:t>
                      </a:r>
                    </a:p>
                  </a:txBody>
                  <a:tcPr marL="5143" marR="5143" marT="5143" marB="0" anchor="ct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2035845095"/>
                  </a:ext>
                </a:extLst>
              </a:tr>
              <a:tr h="205481">
                <a:tc gridSpan="3">
                  <a:txBody>
                    <a:bodyPr/>
                    <a:lstStyle/>
                    <a:p>
                      <a:pPr marL="0" algn="l" fontAlgn="b">
                        <a:spcBef>
                          <a:spcPts val="0"/>
                        </a:spcBef>
                      </a:pPr>
                      <a:r>
                        <a:rPr lang="en-GB" sz="1100" b="1" i="0" u="none" strike="noStrike" dirty="0">
                          <a:solidFill>
                            <a:srgbClr val="000000"/>
                          </a:solidFill>
                          <a:effectLst/>
                          <a:latin typeface="+mn-lt"/>
                        </a:rPr>
                        <a:t>Liabilities</a:t>
                      </a:r>
                    </a:p>
                  </a:txBody>
                  <a:tcPr marL="5143" marR="5143" marT="5143" marB="0" anchor="b"/>
                </a:tc>
                <a:tc hMerge="1">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ctr"/>
                </a:tc>
                <a:tc hMerge="1">
                  <a:txBody>
                    <a:bodyPr/>
                    <a:lstStyle/>
                    <a:p>
                      <a:pPr algn="l" fontAlgn="b"/>
                      <a:r>
                        <a:rPr lang="en-GB" sz="1200" b="0" u="none" strike="noStrike">
                          <a:solidFill>
                            <a:srgbClr val="000000"/>
                          </a:solidFill>
                          <a:effectLst/>
                          <a:latin typeface="+mn-lt"/>
                        </a:rPr>
                        <a:t>General Repairs and Maintenance</a:t>
                      </a:r>
                      <a:endParaRPr lang="en-GB" sz="1200" b="0" i="0" u="none" strike="noStrike">
                        <a:solidFill>
                          <a:srgbClr val="000000"/>
                        </a:solidFill>
                        <a:effectLst/>
                        <a:latin typeface="+mn-lt"/>
                      </a:endParaRPr>
                    </a:p>
                  </a:txBody>
                  <a:tcPr marL="5143" marR="5143" marT="5143" marB="0" anchor="b"/>
                </a:tc>
                <a:tc>
                  <a:txBody>
                    <a:bodyPr/>
                    <a:lstStyle/>
                    <a:p>
                      <a:pPr marL="0" algn="ctr" fontAlgn="b">
                        <a:spcBef>
                          <a:spcPts val="0"/>
                        </a:spcBef>
                      </a:pPr>
                      <a:endParaRPr lang="en-GB" sz="1100" b="0" i="0" u="none" strike="noStrike" dirty="0">
                        <a:solidFill>
                          <a:srgbClr val="000000"/>
                        </a:solidFill>
                        <a:effectLst/>
                        <a:latin typeface="+mn-lt"/>
                      </a:endParaRPr>
                    </a:p>
                  </a:txBody>
                  <a:tcPr marL="5143" marR="5143" marT="5143" marB="0" anchor="ctr"/>
                </a:tc>
                <a:tc>
                  <a:txBody>
                    <a:bodyPr/>
                    <a:lstStyle/>
                    <a:p>
                      <a:pPr marL="0" algn="ctr" fontAlgn="b">
                        <a:spcBef>
                          <a:spcPts val="0"/>
                        </a:spcBef>
                      </a:pPr>
                      <a:endParaRPr lang="en-GB" sz="1100" b="0" i="0" u="none" strike="noStrike" dirty="0">
                        <a:solidFill>
                          <a:srgbClr val="000000"/>
                        </a:solidFill>
                        <a:effectLst/>
                        <a:latin typeface="+mn-lt"/>
                      </a:endParaRPr>
                    </a:p>
                  </a:txBody>
                  <a:tcPr marL="5143" marR="5143" marT="5143" marB="0" anchor="ct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2718238358"/>
                  </a:ext>
                </a:extLst>
              </a:tr>
              <a:tr h="205481">
                <a:tc>
                  <a:txBody>
                    <a:bodyPr/>
                    <a:lstStyle/>
                    <a:p>
                      <a:pPr marL="0" algn="l" fontAlgn="b">
                        <a:spcBef>
                          <a:spcPts val="0"/>
                        </a:spcBef>
                      </a:pPr>
                      <a:endParaRPr lang="en-GB" sz="1100" b="0" i="0" u="none" strike="noStrike">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Service Charges Paid in Advance</a:t>
                      </a:r>
                    </a:p>
                  </a:txBody>
                  <a:tcPr marL="5143" marR="5143" marT="5143" marB="0" anchor="ctr"/>
                </a:tc>
                <a:tc hMerge="1">
                  <a:txBody>
                    <a:bodyPr/>
                    <a:lstStyle/>
                    <a:p>
                      <a:pPr algn="l" fontAlgn="b"/>
                      <a:r>
                        <a:rPr lang="en-GB" sz="1200" b="0" u="none" strike="noStrike">
                          <a:solidFill>
                            <a:srgbClr val="000000"/>
                          </a:solidFill>
                          <a:effectLst/>
                          <a:latin typeface="+mn-lt"/>
                        </a:rPr>
                        <a:t>Car Park, Road and Footpath Maintenance</a:t>
                      </a:r>
                      <a:endParaRPr lang="en-GB" sz="1200" b="0" i="0" u="none" strike="noStrike">
                        <a:solidFill>
                          <a:srgbClr val="000000"/>
                        </a:solidFill>
                        <a:effectLst/>
                        <a:latin typeface="+mn-lt"/>
                      </a:endParaRPr>
                    </a:p>
                  </a:txBody>
                  <a:tcPr marL="5143" marR="5143" marT="5143" marB="0" anchor="b"/>
                </a:tc>
                <a:tc>
                  <a:txBody>
                    <a:bodyPr/>
                    <a:lstStyle/>
                    <a:p>
                      <a:pPr marL="0" algn="ctr" fontAlgn="b">
                        <a:spcBef>
                          <a:spcPts val="0"/>
                        </a:spcBef>
                      </a:pPr>
                      <a:r>
                        <a:rPr lang="en-GB" sz="1100" b="0" i="0" u="none" strike="noStrike" dirty="0">
                          <a:solidFill>
                            <a:srgbClr val="000000"/>
                          </a:solidFill>
                          <a:effectLst/>
                          <a:latin typeface="+mn-lt"/>
                        </a:rPr>
                        <a:t>(594)</a:t>
                      </a:r>
                    </a:p>
                  </a:txBody>
                  <a:tcPr marL="5143" marR="5143" marT="5143" marB="0" anchor="ctr"/>
                </a:tc>
                <a:tc>
                  <a:txBody>
                    <a:bodyPr/>
                    <a:lstStyle/>
                    <a:p>
                      <a:pPr marL="0" algn="ctr" fontAlgn="b">
                        <a:spcBef>
                          <a:spcPts val="0"/>
                        </a:spcBef>
                      </a:pPr>
                      <a:r>
                        <a:rPr lang="en-GB" sz="1100" b="0" i="0" u="none" strike="noStrike" dirty="0">
                          <a:solidFill>
                            <a:srgbClr val="000000"/>
                          </a:solidFill>
                          <a:effectLst/>
                          <a:latin typeface="+mn-lt"/>
                        </a:rPr>
                        <a:t>0</a:t>
                      </a:r>
                    </a:p>
                  </a:txBody>
                  <a:tcPr marL="5143" marR="5143" marT="5143" marB="0" anchor="ct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1759963724"/>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Cost relating to this or previous period</a:t>
                      </a:r>
                    </a:p>
                  </a:txBody>
                  <a:tcPr marL="5143" marR="5143" marT="5143" marB="0" anchor="ctr"/>
                </a:tc>
                <a:tc hMerge="1">
                  <a:txBody>
                    <a:bodyPr/>
                    <a:lstStyle/>
                    <a:p>
                      <a:pPr algn="l" fontAlgn="b"/>
                      <a:r>
                        <a:rPr lang="en-GB" sz="1200" b="0" u="none" strike="noStrike">
                          <a:solidFill>
                            <a:srgbClr val="000000"/>
                          </a:solidFill>
                          <a:effectLst/>
                          <a:latin typeface="+mn-lt"/>
                        </a:rPr>
                        <a:t>Winter: Salt, snow removal</a:t>
                      </a:r>
                      <a:endParaRPr lang="en-GB" sz="1200" b="0" i="0" u="none" strike="noStrike">
                        <a:solidFill>
                          <a:srgbClr val="000000"/>
                        </a:solidFill>
                        <a:effectLst/>
                        <a:latin typeface="+mn-lt"/>
                      </a:endParaRPr>
                    </a:p>
                  </a:txBody>
                  <a:tcPr marL="5143" marR="5143" marT="5143" marB="0" anchor="b"/>
                </a:tc>
                <a:tc>
                  <a:txBody>
                    <a:bodyPr/>
                    <a:lstStyle/>
                    <a:p>
                      <a:pPr marL="0" algn="ctr" fontAlgn="b">
                        <a:spcBef>
                          <a:spcPts val="0"/>
                        </a:spcBef>
                      </a:pPr>
                      <a:r>
                        <a:rPr lang="en-GB" sz="1100" b="0" i="0" u="none" strike="noStrike" dirty="0">
                          <a:solidFill>
                            <a:srgbClr val="000000"/>
                          </a:solidFill>
                          <a:effectLst/>
                          <a:latin typeface="+mn-lt"/>
                        </a:rPr>
                        <a:t>(5,983)</a:t>
                      </a:r>
                    </a:p>
                  </a:txBody>
                  <a:tcPr marL="5143" marR="5143" marT="5143" marB="0" anchor="ctr"/>
                </a:tc>
                <a:tc>
                  <a:txBody>
                    <a:bodyPr/>
                    <a:lstStyle/>
                    <a:p>
                      <a:pPr marL="0" algn="ctr" fontAlgn="b">
                        <a:spcBef>
                          <a:spcPts val="0"/>
                        </a:spcBef>
                      </a:pPr>
                      <a:r>
                        <a:rPr lang="en-GB" sz="1100" b="0" i="1" u="none" strike="noStrike" dirty="0">
                          <a:solidFill>
                            <a:srgbClr val="FF0000"/>
                          </a:solidFill>
                          <a:effectLst/>
                          <a:latin typeface="+mn-lt"/>
                        </a:rPr>
                        <a:t>5,071</a:t>
                      </a:r>
                    </a:p>
                  </a:txBody>
                  <a:tcPr marL="5143" marR="5143" marT="5143" marB="0" anchor="ct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3209215409"/>
                  </a:ext>
                </a:extLst>
              </a:tr>
              <a:tr h="205481">
                <a:tc>
                  <a:txBody>
                    <a:bodyPr/>
                    <a:lstStyle/>
                    <a:p>
                      <a:pPr marL="0" algn="l" fontAlgn="b">
                        <a:spcBef>
                          <a:spcPts val="0"/>
                        </a:spcBef>
                      </a:pPr>
                      <a:endParaRPr lang="en-GB" sz="1100" b="1"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Sundry Creditors</a:t>
                      </a:r>
                    </a:p>
                  </a:txBody>
                  <a:tcPr marL="5143" marR="5143" marT="5143" marB="0" anchor="b"/>
                </a:tc>
                <a:tc hMerge="1">
                  <a:txBody>
                    <a:bodyPr/>
                    <a:lstStyle/>
                    <a:p>
                      <a:endParaRPr lang="en-US"/>
                    </a:p>
                  </a:txBody>
                  <a:tcPr/>
                </a:tc>
                <a:tc>
                  <a:txBody>
                    <a:bodyPr/>
                    <a:lstStyle/>
                    <a:p>
                      <a:pPr marL="0" algn="ctr" fontAlgn="b">
                        <a:spcBef>
                          <a:spcPts val="0"/>
                        </a:spcBef>
                      </a:pPr>
                      <a:r>
                        <a:rPr lang="en-GB" sz="1100" b="0" i="0" u="none" strike="noStrike" dirty="0">
                          <a:solidFill>
                            <a:srgbClr val="000000"/>
                          </a:solidFill>
                          <a:effectLst/>
                          <a:latin typeface="+mn-lt"/>
                        </a:rPr>
                        <a:t>(14,481)</a:t>
                      </a:r>
                    </a:p>
                  </a:txBody>
                  <a:tcPr marL="5143" marR="5143" marT="5143" marB="0" anchor="ctr"/>
                </a:tc>
                <a:tc>
                  <a:txBody>
                    <a:bodyPr/>
                    <a:lstStyle/>
                    <a:p>
                      <a:pPr marL="0" algn="ctr" fontAlgn="b">
                        <a:spcBef>
                          <a:spcPts val="0"/>
                        </a:spcBef>
                      </a:pPr>
                      <a:r>
                        <a:rPr lang="en-GB" sz="1100" b="0" i="1" u="none" strike="noStrike" dirty="0">
                          <a:solidFill>
                            <a:srgbClr val="FF0000"/>
                          </a:solidFill>
                          <a:effectLst/>
                          <a:latin typeface="+mn-lt"/>
                        </a:rPr>
                        <a:t>0</a:t>
                      </a:r>
                    </a:p>
                  </a:txBody>
                  <a:tcPr marL="5143" marR="5143" marT="5143" marB="0" anchor="ctr"/>
                </a:tc>
                <a:tc>
                  <a:txBody>
                    <a:bodyPr/>
                    <a:lstStyle/>
                    <a:p>
                      <a:pPr marL="0" algn="ctr" fontAlgn="ctr">
                        <a:spcBef>
                          <a:spcPts val="0"/>
                        </a:spcBef>
                      </a:pPr>
                      <a:endParaRPr lang="en-GB" sz="1100" b="0" i="0" u="none" strike="noStrike" dirty="0">
                        <a:solidFill>
                          <a:srgbClr val="000000"/>
                        </a:solidFill>
                        <a:effectLst/>
                        <a:latin typeface="+mn-lt"/>
                      </a:endParaRPr>
                    </a:p>
                  </a:txBody>
                  <a:tcPr marL="5143" marR="5143" marT="5143" marB="0" anchor="ctr"/>
                </a:tc>
                <a:extLst>
                  <a:ext uri="{0D108BD9-81ED-4DB2-BD59-A6C34878D82A}">
                    <a16:rowId xmlns:a16="http://schemas.microsoft.com/office/drawing/2014/main" val="379427602"/>
                  </a:ext>
                </a:extLst>
              </a:tr>
              <a:tr h="205481">
                <a:tc>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b"/>
                </a:tc>
                <a:tc gridSpan="2">
                  <a:txBody>
                    <a:bodyPr/>
                    <a:lstStyle/>
                    <a:p>
                      <a:pPr marL="0" algn="l" fontAlgn="b">
                        <a:spcBef>
                          <a:spcPts val="0"/>
                        </a:spcBef>
                      </a:pPr>
                      <a:r>
                        <a:rPr lang="en-GB" sz="1100" b="0" i="0" u="none" strike="noStrike" dirty="0">
                          <a:solidFill>
                            <a:srgbClr val="000000"/>
                          </a:solidFill>
                          <a:effectLst/>
                          <a:latin typeface="+mn-lt"/>
                        </a:rPr>
                        <a:t>Surplus for the Period</a:t>
                      </a:r>
                    </a:p>
                  </a:txBody>
                  <a:tcPr marL="5143" marR="5143" marT="5143" marB="0" anchor="ctr"/>
                </a:tc>
                <a:tc hMerge="1">
                  <a:txBody>
                    <a:bodyPr/>
                    <a:lstStyle/>
                    <a:p>
                      <a:endParaRPr lang="en-US"/>
                    </a:p>
                  </a:txBody>
                  <a:tcPr/>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(2,215)</a:t>
                      </a:r>
                    </a:p>
                  </a:txBody>
                  <a:tcPr marL="5143" marR="5143" marT="5143" marB="0" anchor="b"/>
                </a:tc>
                <a:tc>
                  <a:txBody>
                    <a:bodyPr/>
                    <a:lstStyle/>
                    <a:p>
                      <a:pPr marL="0" algn="ctr" defTabSz="914400" rtl="0" eaLnBrk="1" fontAlgn="b" latinLnBrk="0" hangingPunct="1">
                        <a:spcBef>
                          <a:spcPts val="0"/>
                        </a:spcBef>
                      </a:pPr>
                      <a:r>
                        <a:rPr lang="en-GB" sz="1100" b="0" u="none" strike="noStrike" kern="1200" dirty="0">
                          <a:solidFill>
                            <a:srgbClr val="000000"/>
                          </a:solidFill>
                          <a:effectLst/>
                          <a:latin typeface="+mn-lt"/>
                          <a:ea typeface="+mn-ea"/>
                          <a:cs typeface="+mn-cs"/>
                        </a:rPr>
                        <a:t>???</a:t>
                      </a:r>
                    </a:p>
                  </a:txBody>
                  <a:tcPr marL="5143" marR="5143" marT="5143" marB="0" anchor="b"/>
                </a:tc>
                <a:tc>
                  <a:txBody>
                    <a:bodyPr/>
                    <a:lstStyle/>
                    <a:p>
                      <a:pPr marL="0" algn="ctr" defTabSz="914400" rtl="0" eaLnBrk="1" fontAlgn="b" latinLnBrk="0" hangingPunct="1">
                        <a:spcBef>
                          <a:spcPts val="0"/>
                        </a:spcBef>
                      </a:pPr>
                      <a:endParaRPr lang="en-GB" sz="1100" b="0" u="none" strike="noStrike" kern="1200" dirty="0">
                        <a:solidFill>
                          <a:srgbClr val="000000"/>
                        </a:solidFill>
                        <a:effectLst/>
                        <a:latin typeface="+mn-lt"/>
                        <a:ea typeface="+mn-ea"/>
                        <a:cs typeface="+mn-cs"/>
                      </a:endParaRPr>
                    </a:p>
                  </a:txBody>
                  <a:tcPr marL="5143" marR="5143" marT="5143" marB="0" anchor="ctr"/>
                </a:tc>
                <a:extLst>
                  <a:ext uri="{0D108BD9-81ED-4DB2-BD59-A6C34878D82A}">
                    <a16:rowId xmlns:a16="http://schemas.microsoft.com/office/drawing/2014/main" val="2512847785"/>
                  </a:ext>
                </a:extLst>
              </a:tr>
              <a:tr h="127900">
                <a:tc gridSpan="3">
                  <a:txBody>
                    <a:bodyPr/>
                    <a:lstStyle/>
                    <a:p>
                      <a:pPr marL="0" algn="l" fontAlgn="b">
                        <a:spcBef>
                          <a:spcPts val="0"/>
                        </a:spcBef>
                      </a:pPr>
                      <a:r>
                        <a:rPr lang="en-GB" sz="1400" b="1" i="0" u="none" strike="noStrike" dirty="0">
                          <a:solidFill>
                            <a:srgbClr val="000000"/>
                          </a:solidFill>
                          <a:effectLst/>
                          <a:latin typeface="+mn-lt"/>
                        </a:rPr>
                        <a:t>Net Assets</a:t>
                      </a:r>
                    </a:p>
                  </a:txBody>
                  <a:tcPr marL="5143" marR="5143" marT="5143" marB="0" anchor="b"/>
                </a:tc>
                <a:tc hMerge="1">
                  <a:txBody>
                    <a:bodyPr/>
                    <a:lstStyle/>
                    <a:p>
                      <a:pPr marL="0" algn="l" fontAlgn="b">
                        <a:spcBef>
                          <a:spcPts val="0"/>
                        </a:spcBef>
                      </a:pPr>
                      <a:endParaRPr lang="en-GB" sz="1100" b="0" i="0" u="none" strike="noStrike" dirty="0">
                        <a:solidFill>
                          <a:srgbClr val="000000"/>
                        </a:solidFill>
                        <a:effectLst/>
                        <a:latin typeface="+mn-lt"/>
                      </a:endParaRPr>
                    </a:p>
                  </a:txBody>
                  <a:tcPr marL="5143" marR="5143" marT="5143" marB="0" anchor="ctr"/>
                </a:tc>
                <a:tc hMerge="1">
                  <a:txBody>
                    <a:bodyPr/>
                    <a:lstStyle/>
                    <a:p>
                      <a:endParaRPr lang="en-US"/>
                    </a:p>
                  </a:txBody>
                  <a:tcPr/>
                </a:tc>
                <a:tc>
                  <a:txBody>
                    <a:bodyPr/>
                    <a:lstStyle/>
                    <a:p>
                      <a:pPr marL="0" algn="ctr" defTabSz="914400" rtl="0" eaLnBrk="1" fontAlgn="b" latinLnBrk="0" hangingPunct="1">
                        <a:spcBef>
                          <a:spcPts val="0"/>
                        </a:spcBef>
                      </a:pPr>
                      <a:r>
                        <a:rPr lang="en-GB" sz="1400" b="1" u="none" strike="noStrike" kern="1200" dirty="0">
                          <a:solidFill>
                            <a:srgbClr val="000000"/>
                          </a:solidFill>
                          <a:effectLst/>
                          <a:latin typeface="+mn-lt"/>
                          <a:ea typeface="+mn-ea"/>
                          <a:cs typeface="+mn-cs"/>
                        </a:rPr>
                        <a:t>58,895</a:t>
                      </a:r>
                    </a:p>
                  </a:txBody>
                  <a:tcPr marL="5143" marR="5143" marT="5143" marB="0" anchor="b"/>
                </a:tc>
                <a:tc>
                  <a:txBody>
                    <a:bodyPr/>
                    <a:lstStyle/>
                    <a:p>
                      <a:pPr marL="0" algn="ctr" defTabSz="914400" rtl="0" eaLnBrk="1" fontAlgn="b" latinLnBrk="0" hangingPunct="1">
                        <a:spcBef>
                          <a:spcPts val="0"/>
                        </a:spcBef>
                      </a:pPr>
                      <a:r>
                        <a:rPr lang="en-GB" sz="1400" b="1" u="none" strike="noStrike" kern="1200" dirty="0">
                          <a:solidFill>
                            <a:srgbClr val="000000"/>
                          </a:solidFill>
                          <a:effectLst/>
                          <a:latin typeface="+mn-lt"/>
                          <a:ea typeface="+mn-ea"/>
                          <a:cs typeface="+mn-cs"/>
                        </a:rPr>
                        <a:t>Unknown</a:t>
                      </a:r>
                    </a:p>
                  </a:txBody>
                  <a:tcPr marL="5143" marR="5143" marT="5143" marB="0" anchor="b"/>
                </a:tc>
                <a:tc>
                  <a:txBody>
                    <a:bodyPr/>
                    <a:lstStyle/>
                    <a:p>
                      <a:pPr marL="0" algn="ctr" defTabSz="914400" rtl="0" eaLnBrk="1" fontAlgn="b" latinLnBrk="0" hangingPunct="1">
                        <a:spcBef>
                          <a:spcPts val="0"/>
                        </a:spcBef>
                      </a:pPr>
                      <a:endParaRPr lang="en-GB" sz="1400" b="1" u="none" strike="noStrike" kern="1200" dirty="0">
                        <a:solidFill>
                          <a:srgbClr val="000000"/>
                        </a:solidFill>
                        <a:effectLst/>
                        <a:latin typeface="+mn-lt"/>
                        <a:ea typeface="+mn-ea"/>
                        <a:cs typeface="+mn-cs"/>
                      </a:endParaRPr>
                    </a:p>
                  </a:txBody>
                  <a:tcPr marL="5143" marR="5143" marT="5143" marB="0" anchor="ctr"/>
                </a:tc>
                <a:extLst>
                  <a:ext uri="{0D108BD9-81ED-4DB2-BD59-A6C34878D82A}">
                    <a16:rowId xmlns:a16="http://schemas.microsoft.com/office/drawing/2014/main" val="3390529504"/>
                  </a:ext>
                </a:extLst>
              </a:tr>
            </a:tbl>
          </a:graphicData>
        </a:graphic>
      </p:graphicFrame>
      <p:sp>
        <p:nvSpPr>
          <p:cNvPr id="5" name="TextBox 4">
            <a:extLst>
              <a:ext uri="{FF2B5EF4-FFF2-40B4-BE49-F238E27FC236}">
                <a16:creationId xmlns:a16="http://schemas.microsoft.com/office/drawing/2014/main" id="{11D8303D-D77C-BE45-870C-3E03026FC489}"/>
              </a:ext>
            </a:extLst>
          </p:cNvPr>
          <p:cNvSpPr txBox="1"/>
          <p:nvPr/>
        </p:nvSpPr>
        <p:spPr>
          <a:xfrm>
            <a:off x="6096000" y="168848"/>
            <a:ext cx="5987844" cy="6370975"/>
          </a:xfrm>
          <a:prstGeom prst="rect">
            <a:avLst/>
          </a:prstGeom>
          <a:noFill/>
        </p:spPr>
        <p:txBody>
          <a:bodyPr wrap="square" rtlCol="0">
            <a:spAutoFit/>
          </a:bodyPr>
          <a:lstStyle/>
          <a:p>
            <a:r>
              <a:rPr lang="en-GB" sz="1000" b="1" dirty="0">
                <a:solidFill>
                  <a:srgbClr val="FF0000"/>
                </a:solidFill>
              </a:rPr>
              <a:t>Cash/Reserve Balance</a:t>
            </a:r>
            <a:endParaRPr lang="en-GB" sz="1000" dirty="0">
              <a:solidFill>
                <a:srgbClr val="FF0000"/>
              </a:solidFill>
            </a:endParaRPr>
          </a:p>
          <a:p>
            <a:r>
              <a:rPr lang="en-GB" sz="1000" dirty="0"/>
              <a:t>Reported balances are uncertain, with RMG providing 2 figures with significant differences.</a:t>
            </a:r>
          </a:p>
          <a:p>
            <a:endParaRPr lang="en-GB" sz="1000" dirty="0"/>
          </a:p>
          <a:p>
            <a:r>
              <a:rPr lang="en-GB" sz="1000" dirty="0"/>
              <a:t>RMG provided a “Reserves Reconciliation” which should show all cash owned by Woodilee.  This shows a cash balance on 30</a:t>
            </a:r>
            <a:r>
              <a:rPr lang="en-GB" sz="1000" baseline="30000" dirty="0"/>
              <a:t>th</a:t>
            </a:r>
            <a:r>
              <a:rPr lang="en-GB" sz="1000" dirty="0"/>
              <a:t> April 2019 of £36,910.  In an email RMG stated the cash balance on 30</a:t>
            </a:r>
            <a:r>
              <a:rPr lang="en-GB" sz="1000" baseline="30000" dirty="0"/>
              <a:t>th</a:t>
            </a:r>
            <a:r>
              <a:rPr lang="en-GB" sz="1000" dirty="0"/>
              <a:t> April 2019 was £87,259.91.</a:t>
            </a:r>
          </a:p>
          <a:p>
            <a:endParaRPr lang="en-GB" sz="1000" dirty="0"/>
          </a:p>
          <a:p>
            <a:r>
              <a:rPr lang="en-GB" sz="1000" dirty="0"/>
              <a:t>I am unable to validate whether either of these reported cash balances is correct.  I should be able to calculate the expected cash balance by completing a cashflow reconciliation, taking the starting cash position, adding income, deducting expenditure, and considering changes in other assets and liabilities such as Debtors (for example amounts owed by residents - If the resident debtor balance reduces in a year, the cash balance would increase) and Creditors (for example invoices charged which have not yet been paid - If creditors decrease, we have paid more bills and the cash balance would decrease.)</a:t>
            </a:r>
          </a:p>
          <a:p>
            <a:endParaRPr lang="en-GB" sz="1000" dirty="0"/>
          </a:p>
          <a:p>
            <a:r>
              <a:rPr lang="en-GB" sz="1000" dirty="0"/>
              <a:t>RMG have not provided reliable information to allow a cashflow reconciliation. As a result it is impossible to validate whether Woodilee cash has been accounted for correctly and I am unable to report the asset/liability position for Woodilee as of 30</a:t>
            </a:r>
            <a:r>
              <a:rPr lang="en-GB" sz="1000" baseline="30000" dirty="0"/>
              <a:t>th</a:t>
            </a:r>
            <a:r>
              <a:rPr lang="en-GB" sz="1000" dirty="0"/>
              <a:t> April 2019.</a:t>
            </a:r>
          </a:p>
          <a:p>
            <a:endParaRPr lang="en-GB" sz="1000" dirty="0"/>
          </a:p>
          <a:p>
            <a:r>
              <a:rPr lang="en-GB" sz="1000" b="1" dirty="0">
                <a:solidFill>
                  <a:srgbClr val="FF0000"/>
                </a:solidFill>
              </a:rPr>
              <a:t>Creditors – Service Charges Paid in Advance</a:t>
            </a:r>
            <a:endParaRPr lang="en-GB" sz="1000" dirty="0">
              <a:solidFill>
                <a:srgbClr val="FF0000"/>
              </a:solidFill>
            </a:endParaRPr>
          </a:p>
          <a:p>
            <a:r>
              <a:rPr lang="en-GB" sz="1000" dirty="0"/>
              <a:t>RMG provided no information for this balance as of 30</a:t>
            </a:r>
            <a:r>
              <a:rPr lang="en-GB" sz="1000" baseline="30000" dirty="0"/>
              <a:t>th</a:t>
            </a:r>
            <a:r>
              <a:rPr lang="en-GB" sz="1000" dirty="0"/>
              <a:t> April 2019.  </a:t>
            </a:r>
          </a:p>
          <a:p>
            <a:endParaRPr lang="en-GB" sz="1000" dirty="0"/>
          </a:p>
          <a:p>
            <a:r>
              <a:rPr lang="en-GB" sz="1000" b="1" dirty="0">
                <a:solidFill>
                  <a:srgbClr val="FF0000"/>
                </a:solidFill>
              </a:rPr>
              <a:t>Creditors – Costs relating to this or a prior period</a:t>
            </a:r>
          </a:p>
          <a:p>
            <a:r>
              <a:rPr lang="en-GB" sz="1000" dirty="0"/>
              <a:t>RMG provided a creditor report showing a total balance of £3,979. Upon investigation I identified most of the credit balances in this report are owed to RMG and not Woodilee.  For example the report includes over £9,000 of unpaid administration and legal fees charged to residents to late payment. This money does not flow through Woodilee accounts, it is owed to RMG not Woodilee so should not be included as a Woodilee Creditor.</a:t>
            </a:r>
          </a:p>
          <a:p>
            <a:endParaRPr lang="en-GB" sz="1000" dirty="0"/>
          </a:p>
          <a:p>
            <a:r>
              <a:rPr lang="en-GB" sz="1000" dirty="0"/>
              <a:t>I estimate amounts due to Woodilee are a Debtor of £5,071 – due to a large number of credits raised due to incorrect accounting, the Creditor account is actually an asset – money owed to Woodilee.  This would usually be transferred to a. Debtor account and be included in Sundry Debtors.  RMG have not confirmed this amount is correct and I am unable to validate the true Creditor position as of 30</a:t>
            </a:r>
            <a:r>
              <a:rPr lang="en-GB" sz="1000" baseline="30000" dirty="0"/>
              <a:t>th</a:t>
            </a:r>
            <a:r>
              <a:rPr lang="en-GB" sz="1000" dirty="0"/>
              <a:t> April 2019.</a:t>
            </a:r>
          </a:p>
          <a:p>
            <a:r>
              <a:rPr lang="en-GB" sz="1000" dirty="0"/>
              <a:t> </a:t>
            </a:r>
          </a:p>
          <a:p>
            <a:r>
              <a:rPr lang="en-GB" sz="1000" b="1" dirty="0">
                <a:solidFill>
                  <a:srgbClr val="FF0000"/>
                </a:solidFill>
              </a:rPr>
              <a:t>Sundry Creditors</a:t>
            </a:r>
          </a:p>
          <a:p>
            <a:r>
              <a:rPr lang="en-GB" sz="1000" dirty="0"/>
              <a:t>Sundry Creditors decreased from £14k to £0k. RMG have not provided information on what made up the sundry creditor balance in 2018 or why there are no such creditors in 2019.</a:t>
            </a:r>
          </a:p>
          <a:p>
            <a:endParaRPr lang="en-GB" sz="1000" dirty="0"/>
          </a:p>
          <a:p>
            <a:r>
              <a:rPr lang="en-GB" sz="1000" b="1" dirty="0">
                <a:solidFill>
                  <a:srgbClr val="FF0000"/>
                </a:solidFill>
              </a:rPr>
              <a:t>Surplus for the Period</a:t>
            </a:r>
          </a:p>
          <a:p>
            <a:r>
              <a:rPr lang="en-GB" sz="1000" dirty="0"/>
              <a:t>Given uncertainties in income, it is not possible to calculate the 2018/19 surplus.</a:t>
            </a:r>
          </a:p>
          <a:p>
            <a:endParaRPr lang="en-US" dirty="0"/>
          </a:p>
        </p:txBody>
      </p:sp>
    </p:spTree>
    <p:extLst>
      <p:ext uri="{BB962C8B-B14F-4D97-AF65-F5344CB8AC3E}">
        <p14:creationId xmlns:p14="http://schemas.microsoft.com/office/powerpoint/2010/main" val="609018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13098</TotalTime>
  <Words>2663</Words>
  <Application>Microsoft Macintosh PowerPoint</Application>
  <PresentationFormat>Widescreen</PresentationFormat>
  <Paragraphs>364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Woodilee Residents Association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Ellison</dc:creator>
  <cp:lastModifiedBy>Paul Ellison</cp:lastModifiedBy>
  <cp:revision>29</cp:revision>
  <dcterms:created xsi:type="dcterms:W3CDTF">2021-05-19T22:17:49Z</dcterms:created>
  <dcterms:modified xsi:type="dcterms:W3CDTF">2021-06-08T13:59:20Z</dcterms:modified>
</cp:coreProperties>
</file>